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60" r:id="rId1"/>
  </p:sldMasterIdLst>
  <p:notesMasterIdLst>
    <p:notesMasterId r:id="rId52"/>
  </p:notesMasterIdLst>
  <p:sldIdLst>
    <p:sldId id="256" r:id="rId2"/>
    <p:sldId id="302" r:id="rId3"/>
    <p:sldId id="305" r:id="rId4"/>
    <p:sldId id="488" r:id="rId5"/>
    <p:sldId id="489" r:id="rId6"/>
    <p:sldId id="490" r:id="rId7"/>
    <p:sldId id="506" r:id="rId8"/>
    <p:sldId id="493" r:id="rId9"/>
    <p:sldId id="495" r:id="rId10"/>
    <p:sldId id="496" r:id="rId11"/>
    <p:sldId id="497" r:id="rId12"/>
    <p:sldId id="498" r:id="rId13"/>
    <p:sldId id="499" r:id="rId14"/>
    <p:sldId id="500" r:id="rId15"/>
    <p:sldId id="501" r:id="rId16"/>
    <p:sldId id="503" r:id="rId17"/>
    <p:sldId id="504" r:id="rId18"/>
    <p:sldId id="502" r:id="rId19"/>
    <p:sldId id="505" r:id="rId20"/>
    <p:sldId id="492" r:id="rId21"/>
    <p:sldId id="300" r:id="rId22"/>
    <p:sldId id="466" r:id="rId23"/>
    <p:sldId id="416" r:id="rId24"/>
    <p:sldId id="467" r:id="rId25"/>
    <p:sldId id="468" r:id="rId26"/>
    <p:sldId id="469" r:id="rId27"/>
    <p:sldId id="422" r:id="rId28"/>
    <p:sldId id="423" r:id="rId29"/>
    <p:sldId id="470" r:id="rId30"/>
    <p:sldId id="424" r:id="rId31"/>
    <p:sldId id="471" r:id="rId32"/>
    <p:sldId id="472" r:id="rId33"/>
    <p:sldId id="473" r:id="rId34"/>
    <p:sldId id="425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26" r:id="rId45"/>
    <p:sldId id="483" r:id="rId46"/>
    <p:sldId id="484" r:id="rId47"/>
    <p:sldId id="487" r:id="rId48"/>
    <p:sldId id="485" r:id="rId49"/>
    <p:sldId id="486" r:id="rId50"/>
    <p:sldId id="30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9DC3E6"/>
    <a:srgbClr val="161A3E"/>
    <a:srgbClr val="1A161A"/>
    <a:srgbClr val="1C1A55"/>
    <a:srgbClr val="1A163E"/>
    <a:srgbClr val="1C1A56"/>
    <a:srgbClr val="1D1B58"/>
    <a:srgbClr val="EE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0" autoAdjust="0"/>
    <p:restoredTop sz="93447" autoAdjust="0"/>
  </p:normalViewPr>
  <p:slideViewPr>
    <p:cSldViewPr snapToGrid="0">
      <p:cViewPr varScale="1">
        <p:scale>
          <a:sx n="104" d="100"/>
          <a:sy n="104" d="100"/>
        </p:scale>
        <p:origin x="136" y="51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Nadar" userId="S::simon.nadar@bostoninstituteofanalytics.org::7d0d1391-f149-47d8-8b74-c01bfea21e5e" providerId="AD" clId="Web-{AC83A267-0F7E-AA85-0021-FEE06B6A0A54}"/>
    <pc:docChg chg="addSld delSld modSld">
      <pc:chgData name="Simon Nadar" userId="S::simon.nadar@bostoninstituteofanalytics.org::7d0d1391-f149-47d8-8b74-c01bfea21e5e" providerId="AD" clId="Web-{AC83A267-0F7E-AA85-0021-FEE06B6A0A54}" dt="2024-09-10T06:11:08.651" v="7"/>
      <pc:docMkLst>
        <pc:docMk/>
      </pc:docMkLst>
      <pc:sldChg chg="addSp delSp modSp new del">
        <pc:chgData name="Simon Nadar" userId="S::simon.nadar@bostoninstituteofanalytics.org::7d0d1391-f149-47d8-8b74-c01bfea21e5e" providerId="AD" clId="Web-{AC83A267-0F7E-AA85-0021-FEE06B6A0A54}" dt="2024-09-10T06:10:08.478" v="6"/>
        <pc:sldMkLst>
          <pc:docMk/>
          <pc:sldMk cId="1757661919" sldId="506"/>
        </pc:sldMkLst>
        <pc:spChg chg="add del mod">
          <ac:chgData name="Simon Nadar" userId="S::simon.nadar@bostoninstituteofanalytics.org::7d0d1391-f149-47d8-8b74-c01bfea21e5e" providerId="AD" clId="Web-{AC83A267-0F7E-AA85-0021-FEE06B6A0A54}" dt="2024-09-10T06:09:54.384" v="4"/>
          <ac:spMkLst>
            <pc:docMk/>
            <pc:sldMk cId="1757661919" sldId="506"/>
            <ac:spMk id="5" creationId="{76CBD682-BCBB-6710-660E-31E9F882F3C4}"/>
          </ac:spMkLst>
        </pc:spChg>
      </pc:sldChg>
      <pc:sldChg chg="add del">
        <pc:chgData name="Simon Nadar" userId="S::simon.nadar@bostoninstituteofanalytics.org::7d0d1391-f149-47d8-8b74-c01bfea21e5e" providerId="AD" clId="Web-{AC83A267-0F7E-AA85-0021-FEE06B6A0A54}" dt="2024-09-10T06:11:08.651" v="7"/>
        <pc:sldMkLst>
          <pc:docMk/>
          <pc:sldMk cId="282291047" sldId="715"/>
        </pc:sldMkLst>
      </pc:sldChg>
    </pc:docChg>
  </pc:docChgLst>
  <pc:docChgLst>
    <pc:chgData name="Suraj Chopade" userId="S::suraj.chopade@bostoninstituteofanalytics.org::dcc44ee8-6a65-4538-a5e1-c87e14ca7a61" providerId="AD" clId="Web-{E2FAA01E-DC4E-5372-F6EA-088944876A36}"/>
    <pc:docChg chg="modSld">
      <pc:chgData name="Suraj Chopade" userId="S::suraj.chopade@bostoninstituteofanalytics.org::dcc44ee8-6a65-4538-a5e1-c87e14ca7a61" providerId="AD" clId="Web-{E2FAA01E-DC4E-5372-F6EA-088944876A36}" dt="2024-07-17T13:00:43.039" v="0" actId="1076"/>
      <pc:docMkLst>
        <pc:docMk/>
      </pc:docMkLst>
      <pc:sldChg chg="modSp">
        <pc:chgData name="Suraj Chopade" userId="S::suraj.chopade@bostoninstituteofanalytics.org::dcc44ee8-6a65-4538-a5e1-c87e14ca7a61" providerId="AD" clId="Web-{E2FAA01E-DC4E-5372-F6EA-088944876A36}" dt="2024-07-17T13:00:43.039" v="0" actId="1076"/>
        <pc:sldMkLst>
          <pc:docMk/>
          <pc:sldMk cId="1024334718" sldId="256"/>
        </pc:sldMkLst>
        <pc:spChg chg="mod">
          <ac:chgData name="Suraj Chopade" userId="S::suraj.chopade@bostoninstituteofanalytics.org::dcc44ee8-6a65-4538-a5e1-c87e14ca7a61" providerId="AD" clId="Web-{E2FAA01E-DC4E-5372-F6EA-088944876A36}" dt="2024-07-17T13:00:43.039" v="0" actId="1076"/>
          <ac:spMkLst>
            <pc:docMk/>
            <pc:sldMk cId="1024334718" sldId="256"/>
            <ac:spMk id="2" creationId="{1A225F15-9B21-01FF-BD6D-D04F30F7A091}"/>
          </ac:spMkLst>
        </pc:spChg>
      </pc:sldChg>
    </pc:docChg>
  </pc:docChgLst>
  <pc:docChgLst>
    <pc:chgData name="Suraj Chopade" userId="S::suraj.chopade@bostoninstituteofanalytics.org::dcc44ee8-6a65-4538-a5e1-c87e14ca7a61" providerId="AD" clId="Web-{E5FB5601-7949-A846-64E3-5C783217B7D4}"/>
    <pc:docChg chg="modSld">
      <pc:chgData name="Suraj Chopade" userId="S::suraj.chopade@bostoninstituteofanalytics.org::dcc44ee8-6a65-4538-a5e1-c87e14ca7a61" providerId="AD" clId="Web-{E5FB5601-7949-A846-64E3-5C783217B7D4}" dt="2024-07-04T09:51:47.116" v="1" actId="20577"/>
      <pc:docMkLst>
        <pc:docMk/>
      </pc:docMkLst>
      <pc:sldChg chg="modSp">
        <pc:chgData name="Suraj Chopade" userId="S::suraj.chopade@bostoninstituteofanalytics.org::dcc44ee8-6a65-4538-a5e1-c87e14ca7a61" providerId="AD" clId="Web-{E5FB5601-7949-A846-64E3-5C783217B7D4}" dt="2024-07-04T09:51:47.116" v="1" actId="20577"/>
        <pc:sldMkLst>
          <pc:docMk/>
          <pc:sldMk cId="3876802683" sldId="489"/>
        </pc:sldMkLst>
        <pc:spChg chg="mod">
          <ac:chgData name="Suraj Chopade" userId="S::suraj.chopade@bostoninstituteofanalytics.org::dcc44ee8-6a65-4538-a5e1-c87e14ca7a61" providerId="AD" clId="Web-{E5FB5601-7949-A846-64E3-5C783217B7D4}" dt="2024-07-04T09:51:47.116" v="1" actId="20577"/>
          <ac:spMkLst>
            <pc:docMk/>
            <pc:sldMk cId="3876802683" sldId="489"/>
            <ac:spMk id="6" creationId="{BBB92D8C-D4E1-0582-7BA9-0969218AB5F2}"/>
          </ac:spMkLst>
        </pc:spChg>
      </pc:sldChg>
    </pc:docChg>
  </pc:docChgLst>
  <pc:docChgLst>
    <pc:chgData name="Suraj Chopade" userId="S::suraj.chopade@bostoninstituteofanalytics.org::dcc44ee8-6a65-4538-a5e1-c87e14ca7a61" providerId="AD" clId="Web-{CFBAF20C-3BBF-FBFD-50E1-D793FCA458E5}"/>
    <pc:docChg chg="addSld delSld modSld">
      <pc:chgData name="Suraj Chopade" userId="S::suraj.chopade@bostoninstituteofanalytics.org::dcc44ee8-6a65-4538-a5e1-c87e14ca7a61" providerId="AD" clId="Web-{CFBAF20C-3BBF-FBFD-50E1-D793FCA458E5}" dt="2024-09-28T13:53:03.366" v="127"/>
      <pc:docMkLst>
        <pc:docMk/>
      </pc:docMkLst>
      <pc:sldChg chg="modSp">
        <pc:chgData name="Suraj Chopade" userId="S::suraj.chopade@bostoninstituteofanalytics.org::dcc44ee8-6a65-4538-a5e1-c87e14ca7a61" providerId="AD" clId="Web-{CFBAF20C-3BBF-FBFD-50E1-D793FCA458E5}" dt="2024-09-28T13:53:03.366" v="127"/>
        <pc:sldMkLst>
          <pc:docMk/>
          <pc:sldMk cId="3800013014" sldId="302"/>
        </pc:sldMkLst>
        <pc:spChg chg="mod">
          <ac:chgData name="Suraj Chopade" userId="S::suraj.chopade@bostoninstituteofanalytics.org::dcc44ee8-6a65-4538-a5e1-c87e14ca7a61" providerId="AD" clId="Web-{CFBAF20C-3BBF-FBFD-50E1-D793FCA458E5}" dt="2024-09-28T13:53:03.366" v="127"/>
          <ac:spMkLst>
            <pc:docMk/>
            <pc:sldMk cId="3800013014" sldId="302"/>
            <ac:spMk id="6" creationId="{7216F383-8E64-5EDF-F460-8E0584971A4F}"/>
          </ac:spMkLst>
        </pc:spChg>
      </pc:sldChg>
      <pc:sldChg chg="modSp">
        <pc:chgData name="Suraj Chopade" userId="S::suraj.chopade@bostoninstituteofanalytics.org::dcc44ee8-6a65-4538-a5e1-c87e14ca7a61" providerId="AD" clId="Web-{CFBAF20C-3BBF-FBFD-50E1-D793FCA458E5}" dt="2024-09-28T13:45:37.421" v="18" actId="20577"/>
        <pc:sldMkLst>
          <pc:docMk/>
          <pc:sldMk cId="1689054646" sldId="468"/>
        </pc:sldMkLst>
        <pc:spChg chg="mod">
          <ac:chgData name="Suraj Chopade" userId="S::suraj.chopade@bostoninstituteofanalytics.org::dcc44ee8-6a65-4538-a5e1-c87e14ca7a61" providerId="AD" clId="Web-{CFBAF20C-3BBF-FBFD-50E1-D793FCA458E5}" dt="2024-09-28T13:45:37.421" v="18" actId="20577"/>
          <ac:spMkLst>
            <pc:docMk/>
            <pc:sldMk cId="1689054646" sldId="468"/>
            <ac:spMk id="3" creationId="{C5815AD4-0781-CC2B-3C73-6153A5FDF19E}"/>
          </ac:spMkLst>
        </pc:spChg>
      </pc:sldChg>
      <pc:sldChg chg="modSp">
        <pc:chgData name="Suraj Chopade" userId="S::suraj.chopade@bostoninstituteofanalytics.org::dcc44ee8-6a65-4538-a5e1-c87e14ca7a61" providerId="AD" clId="Web-{CFBAF20C-3BBF-FBFD-50E1-D793FCA458E5}" dt="2024-09-28T13:49:25.800" v="114" actId="20577"/>
        <pc:sldMkLst>
          <pc:docMk/>
          <pc:sldMk cId="3369365096" sldId="487"/>
        </pc:sldMkLst>
        <pc:spChg chg="mod">
          <ac:chgData name="Suraj Chopade" userId="S::suraj.chopade@bostoninstituteofanalytics.org::dcc44ee8-6a65-4538-a5e1-c87e14ca7a61" providerId="AD" clId="Web-{CFBAF20C-3BBF-FBFD-50E1-D793FCA458E5}" dt="2024-09-28T13:49:25.800" v="114" actId="20577"/>
          <ac:spMkLst>
            <pc:docMk/>
            <pc:sldMk cId="3369365096" sldId="487"/>
            <ac:spMk id="3" creationId="{C5815AD4-0781-CC2B-3C73-6153A5FDF19E}"/>
          </ac:spMkLst>
        </pc:spChg>
      </pc:sldChg>
      <pc:sldChg chg="del">
        <pc:chgData name="Suraj Chopade" userId="S::suraj.chopade@bostoninstituteofanalytics.org::dcc44ee8-6a65-4538-a5e1-c87e14ca7a61" providerId="AD" clId="Web-{CFBAF20C-3BBF-FBFD-50E1-D793FCA458E5}" dt="2024-09-28T13:39:33.509" v="15"/>
        <pc:sldMkLst>
          <pc:docMk/>
          <pc:sldMk cId="3734319719" sldId="494"/>
        </pc:sldMkLst>
      </pc:sldChg>
      <pc:sldChg chg="modSp">
        <pc:chgData name="Suraj Chopade" userId="S::suraj.chopade@bostoninstituteofanalytics.org::dcc44ee8-6a65-4538-a5e1-c87e14ca7a61" providerId="AD" clId="Web-{CFBAF20C-3BBF-FBFD-50E1-D793FCA458E5}" dt="2024-09-28T13:42:03.730" v="17" actId="20577"/>
        <pc:sldMkLst>
          <pc:docMk/>
          <pc:sldMk cId="3699401120" sldId="496"/>
        </pc:sldMkLst>
        <pc:spChg chg="mod">
          <ac:chgData name="Suraj Chopade" userId="S::suraj.chopade@bostoninstituteofanalytics.org::dcc44ee8-6a65-4538-a5e1-c87e14ca7a61" providerId="AD" clId="Web-{CFBAF20C-3BBF-FBFD-50E1-D793FCA458E5}" dt="2024-09-28T13:42:03.730" v="17" actId="20577"/>
          <ac:spMkLst>
            <pc:docMk/>
            <pc:sldMk cId="3699401120" sldId="496"/>
            <ac:spMk id="3" creationId="{AF00E755-1D59-B5F7-9B2F-9A22527C5A70}"/>
          </ac:spMkLst>
        </pc:spChg>
      </pc:sldChg>
      <pc:sldChg chg="addSp delSp modSp new">
        <pc:chgData name="Suraj Chopade" userId="S::suraj.chopade@bostoninstituteofanalytics.org::dcc44ee8-6a65-4538-a5e1-c87e14ca7a61" providerId="AD" clId="Web-{CFBAF20C-3BBF-FBFD-50E1-D793FCA458E5}" dt="2024-09-28T13:39:12.212" v="14" actId="14100"/>
        <pc:sldMkLst>
          <pc:docMk/>
          <pc:sldMk cId="2875003142" sldId="506"/>
        </pc:sldMkLst>
        <pc:spChg chg="mod">
          <ac:chgData name="Suraj Chopade" userId="S::suraj.chopade@bostoninstituteofanalytics.org::dcc44ee8-6a65-4538-a5e1-c87e14ca7a61" providerId="AD" clId="Web-{CFBAF20C-3BBF-FBFD-50E1-D793FCA458E5}" dt="2024-09-28T13:31:18.063" v="5" actId="20577"/>
          <ac:spMkLst>
            <pc:docMk/>
            <pc:sldMk cId="2875003142" sldId="506"/>
            <ac:spMk id="2" creationId="{63F4280B-E40E-9645-CB0F-E590C6AB74F2}"/>
          </ac:spMkLst>
        </pc:spChg>
        <pc:spChg chg="del">
          <ac:chgData name="Suraj Chopade" userId="S::suraj.chopade@bostoninstituteofanalytics.org::dcc44ee8-6a65-4538-a5e1-c87e14ca7a61" providerId="AD" clId="Web-{CFBAF20C-3BBF-FBFD-50E1-D793FCA458E5}" dt="2024-09-28T13:32:06.267" v="6"/>
          <ac:spMkLst>
            <pc:docMk/>
            <pc:sldMk cId="2875003142" sldId="506"/>
            <ac:spMk id="3" creationId="{B1CEE8A2-CEAA-3E84-BB58-B1D67AC97589}"/>
          </ac:spMkLst>
        </pc:spChg>
        <pc:picChg chg="add mod ord modCrop">
          <ac:chgData name="Suraj Chopade" userId="S::suraj.chopade@bostoninstituteofanalytics.org::dcc44ee8-6a65-4538-a5e1-c87e14ca7a61" providerId="AD" clId="Web-{CFBAF20C-3BBF-FBFD-50E1-D793FCA458E5}" dt="2024-09-28T13:39:12.212" v="14" actId="14100"/>
          <ac:picMkLst>
            <pc:docMk/>
            <pc:sldMk cId="2875003142" sldId="506"/>
            <ac:picMk id="4" creationId="{636C16A4-56D4-3037-479B-4B8B1B34978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077D8-B575-4753-B8FD-F5736649C91E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FB008-8E38-46F5-BCB9-8CFEF233CF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18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714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94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086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467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04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546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33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025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660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43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E075BB-15B2-EA0E-9027-845648B14F9F}"/>
              </a:ext>
            </a:extLst>
          </p:cNvPr>
          <p:cNvGrpSpPr/>
          <p:nvPr userDrawn="1"/>
        </p:nvGrpSpPr>
        <p:grpSpPr>
          <a:xfrm>
            <a:off x="-21770" y="0"/>
            <a:ext cx="12213771" cy="6858000"/>
            <a:chOff x="-21770" y="0"/>
            <a:chExt cx="12213771" cy="6858000"/>
          </a:xfrm>
        </p:grpSpPr>
        <p:pic>
          <p:nvPicPr>
            <p:cNvPr id="3" name="Picture 2" descr="Tech Background&quot; Images – Browse 8,227 Stock Photos, Vectors, and Video |  Adobe Stock">
              <a:extLst>
                <a:ext uri="{FF2B5EF4-FFF2-40B4-BE49-F238E27FC236}">
                  <a16:creationId xmlns:a16="http://schemas.microsoft.com/office/drawing/2014/main" id="{9FFF3B02-3DEE-4581-2F38-C9DA9DD1DFC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2" t="2332" r="1954" b="1250"/>
            <a:stretch>
              <a:fillRect/>
            </a:stretch>
          </p:blipFill>
          <p:spPr bwMode="auto">
            <a:xfrm>
              <a:off x="-21770" y="0"/>
              <a:ext cx="12213771" cy="6858000"/>
            </a:xfrm>
            <a:custGeom>
              <a:avLst/>
              <a:gdLst>
                <a:gd name="connsiteX0" fmla="*/ 0 w 12213771"/>
                <a:gd name="connsiteY0" fmla="*/ 0 h 6858000"/>
                <a:gd name="connsiteX1" fmla="*/ 12213771 w 12213771"/>
                <a:gd name="connsiteY1" fmla="*/ 0 h 6858000"/>
                <a:gd name="connsiteX2" fmla="*/ 12213771 w 12213771"/>
                <a:gd name="connsiteY2" fmla="*/ 6858000 h 6858000"/>
                <a:gd name="connsiteX3" fmla="*/ 0 w 1221377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3771" h="6858000">
                  <a:moveTo>
                    <a:pt x="0" y="0"/>
                  </a:moveTo>
                  <a:lnTo>
                    <a:pt x="12213771" y="0"/>
                  </a:lnTo>
                  <a:lnTo>
                    <a:pt x="12213771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A924FD-34B9-B00C-7909-385ABB748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794" y="913775"/>
              <a:ext cx="5159490" cy="1423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1126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1" y="603666"/>
            <a:ext cx="10834233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8881" y="1659835"/>
            <a:ext cx="5340919" cy="43994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659835"/>
            <a:ext cx="5340917" cy="43994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1" y="603665"/>
            <a:ext cx="10834234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881" y="1659834"/>
            <a:ext cx="5318693" cy="655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881" y="2505075"/>
            <a:ext cx="5318693" cy="35528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59834"/>
            <a:ext cx="5340914" cy="655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340914" cy="35528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9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56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93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1" y="603666"/>
            <a:ext cx="4093145" cy="14537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1659835"/>
            <a:ext cx="6329928" cy="420121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sz="2800"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 sz="2400"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 sz="2000"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 sz="2000">
                <a:solidFill>
                  <a:schemeClr val="bg2">
                    <a:lumMod val="1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881" y="2315183"/>
            <a:ext cx="4093145" cy="3553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49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8884" y="1659834"/>
            <a:ext cx="10834234" cy="416693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53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ch Background&quot; Images – Browse 8,227 Stock Photos, Vectors, and Video |  Adobe Stock">
            <a:extLst>
              <a:ext uri="{FF2B5EF4-FFF2-40B4-BE49-F238E27FC236}">
                <a16:creationId xmlns:a16="http://schemas.microsoft.com/office/drawing/2014/main" id="{876E8053-6369-2C74-4F22-3EAF276BA4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" t="2332" r="1954" b="1250"/>
          <a:stretch>
            <a:fillRect/>
          </a:stretch>
        </p:blipFill>
        <p:spPr bwMode="auto">
          <a:xfrm>
            <a:off x="-21770" y="0"/>
            <a:ext cx="12213771" cy="6858000"/>
          </a:xfrm>
          <a:custGeom>
            <a:avLst/>
            <a:gdLst>
              <a:gd name="connsiteX0" fmla="*/ 0 w 12213771"/>
              <a:gd name="connsiteY0" fmla="*/ 0 h 6858000"/>
              <a:gd name="connsiteX1" fmla="*/ 12213771 w 12213771"/>
              <a:gd name="connsiteY1" fmla="*/ 0 h 6858000"/>
              <a:gd name="connsiteX2" fmla="*/ 12213771 w 12213771"/>
              <a:gd name="connsiteY2" fmla="*/ 6858000 h 6858000"/>
              <a:gd name="connsiteX3" fmla="*/ 0 w 122137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3771" h="6858000">
                <a:moveTo>
                  <a:pt x="0" y="0"/>
                </a:moveTo>
                <a:lnTo>
                  <a:pt x="12213771" y="0"/>
                </a:lnTo>
                <a:lnTo>
                  <a:pt x="1221377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Vertical Title 1">
            <a:extLst>
              <a:ext uri="{FF2B5EF4-FFF2-40B4-BE49-F238E27FC236}">
                <a16:creationId xmlns:a16="http://schemas.microsoft.com/office/drawing/2014/main" id="{342C3BED-CA77-42B1-A0A6-050EDE89895E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 rot="16200000">
            <a:off x="4770665" y="-2959994"/>
            <a:ext cx="2628900" cy="12213771"/>
          </a:xfrm>
        </p:spPr>
        <p:txBody>
          <a:bodyPr vert="eaVert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6747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884" y="1659835"/>
            <a:ext cx="10834234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5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5269" y="603666"/>
            <a:ext cx="7057847" cy="54542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409B4-C617-2A18-6BFD-309E9F59F1A6}"/>
              </a:ext>
            </a:extLst>
          </p:cNvPr>
          <p:cNvSpPr/>
          <p:nvPr userDrawn="1"/>
        </p:nvSpPr>
        <p:spPr>
          <a:xfrm>
            <a:off x="1" y="0"/>
            <a:ext cx="4114800" cy="6858000"/>
          </a:xfrm>
          <a:prstGeom prst="rect">
            <a:avLst/>
          </a:prstGeom>
          <a:solidFill>
            <a:srgbClr val="1D1B58"/>
          </a:solidFill>
          <a:ln>
            <a:solidFill>
              <a:srgbClr val="1D1B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2049670"/>
            <a:ext cx="2743200" cy="25622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2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2" y="603666"/>
            <a:ext cx="7055274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882" y="1659835"/>
            <a:ext cx="7055274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409B4-C617-2A18-6BFD-309E9F59F1A6}"/>
              </a:ext>
            </a:extLst>
          </p:cNvPr>
          <p:cNvSpPr/>
          <p:nvPr userDrawn="1"/>
        </p:nvSpPr>
        <p:spPr>
          <a:xfrm>
            <a:off x="8077201" y="0"/>
            <a:ext cx="4114800" cy="6858000"/>
          </a:xfrm>
          <a:prstGeom prst="rect">
            <a:avLst/>
          </a:prstGeom>
          <a:solidFill>
            <a:srgbClr val="1D1B58"/>
          </a:solidFill>
          <a:ln>
            <a:solidFill>
              <a:srgbClr val="1D1B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pic>
        <p:nvPicPr>
          <p:cNvPr id="9" name="Picture 4" descr="Top Ranked Data Science Institute, Classroom Plus Online Training | Boston  Institute of Analytics">
            <a:extLst>
              <a:ext uri="{FF2B5EF4-FFF2-40B4-BE49-F238E27FC236}">
                <a16:creationId xmlns:a16="http://schemas.microsoft.com/office/drawing/2014/main" id="{B738E1DA-E1C3-D549-55A7-71C7A9772D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0" r="3112"/>
          <a:stretch/>
        </p:blipFill>
        <p:spPr bwMode="auto">
          <a:xfrm>
            <a:off x="9493777" y="6134459"/>
            <a:ext cx="2019339" cy="54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56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&amp;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1" y="603665"/>
            <a:ext cx="5107239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881" y="1659836"/>
            <a:ext cx="5107239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409B4-C617-2A18-6BFD-309E9F59F1A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B58"/>
          </a:solidFill>
          <a:ln>
            <a:solidFill>
              <a:srgbClr val="1D1B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pic>
        <p:nvPicPr>
          <p:cNvPr id="8" name="Picture 4" descr="Top Ranked Data Science Institute, Classroom Plus Online Training | Boston  Institute of Analytics">
            <a:extLst>
              <a:ext uri="{FF2B5EF4-FFF2-40B4-BE49-F238E27FC236}">
                <a16:creationId xmlns:a16="http://schemas.microsoft.com/office/drawing/2014/main" id="{CD3F32E9-509B-334D-12AA-E787472F8C3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0" r="3112"/>
          <a:stretch/>
        </p:blipFill>
        <p:spPr bwMode="auto">
          <a:xfrm>
            <a:off x="9493777" y="6134459"/>
            <a:ext cx="2019339" cy="54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28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5269" y="603666"/>
            <a:ext cx="7057847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5269" y="1659835"/>
            <a:ext cx="7057847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60409B4-C617-2A18-6BFD-309E9F59F1A6}"/>
              </a:ext>
            </a:extLst>
          </p:cNvPr>
          <p:cNvSpPr/>
          <p:nvPr userDrawn="1"/>
        </p:nvSpPr>
        <p:spPr>
          <a:xfrm>
            <a:off x="1" y="0"/>
            <a:ext cx="4114800" cy="6858000"/>
          </a:xfrm>
          <a:prstGeom prst="homePlate">
            <a:avLst>
              <a:gd name="adj" fmla="val 16049"/>
            </a:avLst>
          </a:prstGeom>
          <a:solidFill>
            <a:srgbClr val="1D1B58"/>
          </a:solidFill>
          <a:ln>
            <a:solidFill>
              <a:srgbClr val="1D1B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9F22F4-4B18-0516-26F1-498BF7EBEAB2}"/>
              </a:ext>
            </a:extLst>
          </p:cNvPr>
          <p:cNvSpPr txBox="1">
            <a:spLocks/>
          </p:cNvSpPr>
          <p:nvPr userDrawn="1"/>
        </p:nvSpPr>
        <p:spPr>
          <a:xfrm>
            <a:off x="678882" y="3122614"/>
            <a:ext cx="2978720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992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9F22F4-4B18-0516-26F1-498BF7EBEAB2}"/>
              </a:ext>
            </a:extLst>
          </p:cNvPr>
          <p:cNvSpPr txBox="1">
            <a:spLocks/>
          </p:cNvSpPr>
          <p:nvPr userDrawn="1"/>
        </p:nvSpPr>
        <p:spPr>
          <a:xfrm>
            <a:off x="838200" y="3122614"/>
            <a:ext cx="2819401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1D1B58"/>
                </a:solidFill>
              </a:rPr>
              <a:t>Click to edit Master title style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7368D9-5898-B04D-9CD2-C5A3736BFFA6}"/>
              </a:ext>
            </a:extLst>
          </p:cNvPr>
          <p:cNvSpPr/>
          <p:nvPr userDrawn="1"/>
        </p:nvSpPr>
        <p:spPr>
          <a:xfrm>
            <a:off x="3454417" y="0"/>
            <a:ext cx="8737584" cy="6858000"/>
          </a:xfrm>
          <a:custGeom>
            <a:avLst/>
            <a:gdLst>
              <a:gd name="connsiteX0" fmla="*/ 0 w 9601184"/>
              <a:gd name="connsiteY0" fmla="*/ 0 h 6858000"/>
              <a:gd name="connsiteX1" fmla="*/ 9601184 w 9601184"/>
              <a:gd name="connsiteY1" fmla="*/ 0 h 6858000"/>
              <a:gd name="connsiteX2" fmla="*/ 9601184 w 9601184"/>
              <a:gd name="connsiteY2" fmla="*/ 6858000 h 6858000"/>
              <a:gd name="connsiteX3" fmla="*/ 0 w 9601184"/>
              <a:gd name="connsiteY3" fmla="*/ 6858000 h 6858000"/>
              <a:gd name="connsiteX4" fmla="*/ 660384 w 9601184"/>
              <a:gd name="connsiteY4" fmla="*/ 3429000 h 6858000"/>
              <a:gd name="connsiteX5" fmla="*/ 0 w 960118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01184" h="6858000">
                <a:moveTo>
                  <a:pt x="0" y="0"/>
                </a:moveTo>
                <a:lnTo>
                  <a:pt x="9601184" y="0"/>
                </a:lnTo>
                <a:lnTo>
                  <a:pt x="9601184" y="6858000"/>
                </a:lnTo>
                <a:lnTo>
                  <a:pt x="0" y="6858000"/>
                </a:lnTo>
                <a:lnTo>
                  <a:pt x="660384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1D1B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5269" y="603666"/>
            <a:ext cx="7057847" cy="6127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5269" y="1659835"/>
            <a:ext cx="7057847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4" descr="Top Ranked Data Science Institute, Classroom Plus Online Training | Boston  Institute of Analytics">
            <a:extLst>
              <a:ext uri="{FF2B5EF4-FFF2-40B4-BE49-F238E27FC236}">
                <a16:creationId xmlns:a16="http://schemas.microsoft.com/office/drawing/2014/main" id="{D0915BC6-DB6F-F719-F686-531F7C75F1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0" r="3112"/>
          <a:stretch/>
        </p:blipFill>
        <p:spPr bwMode="auto">
          <a:xfrm>
            <a:off x="9493777" y="6134459"/>
            <a:ext cx="2019339" cy="54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53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2" y="603666"/>
            <a:ext cx="6687118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882" y="1659835"/>
            <a:ext cx="6687118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9F22F4-4B18-0516-26F1-498BF7EBEAB2}"/>
              </a:ext>
            </a:extLst>
          </p:cNvPr>
          <p:cNvSpPr txBox="1">
            <a:spLocks/>
          </p:cNvSpPr>
          <p:nvPr userDrawn="1"/>
        </p:nvSpPr>
        <p:spPr>
          <a:xfrm>
            <a:off x="8567565" y="3064248"/>
            <a:ext cx="3314556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78CF48E-B68F-E9BA-8398-FF8CD727D1A9}"/>
              </a:ext>
            </a:extLst>
          </p:cNvPr>
          <p:cNvSpPr/>
          <p:nvPr userDrawn="1"/>
        </p:nvSpPr>
        <p:spPr>
          <a:xfrm>
            <a:off x="7543800" y="0"/>
            <a:ext cx="4648201" cy="6858000"/>
          </a:xfrm>
          <a:custGeom>
            <a:avLst/>
            <a:gdLst>
              <a:gd name="connsiteX0" fmla="*/ 0 w 3818882"/>
              <a:gd name="connsiteY0" fmla="*/ 0 h 6858000"/>
              <a:gd name="connsiteX1" fmla="*/ 3818882 w 3818882"/>
              <a:gd name="connsiteY1" fmla="*/ 0 h 6858000"/>
              <a:gd name="connsiteX2" fmla="*/ 3818882 w 3818882"/>
              <a:gd name="connsiteY2" fmla="*/ 6858000 h 6858000"/>
              <a:gd name="connsiteX3" fmla="*/ 0 w 3818882"/>
              <a:gd name="connsiteY3" fmla="*/ 6858000 h 6858000"/>
              <a:gd name="connsiteX4" fmla="*/ 796282 w 3818882"/>
              <a:gd name="connsiteY4" fmla="*/ 3429000 h 6858000"/>
              <a:gd name="connsiteX5" fmla="*/ 0 w 3818882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8882" h="6858000">
                <a:moveTo>
                  <a:pt x="0" y="0"/>
                </a:moveTo>
                <a:lnTo>
                  <a:pt x="3818882" y="0"/>
                </a:lnTo>
                <a:lnTo>
                  <a:pt x="3818882" y="6858000"/>
                </a:lnTo>
                <a:lnTo>
                  <a:pt x="0" y="6858000"/>
                </a:lnTo>
                <a:lnTo>
                  <a:pt x="796282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1D1B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800"/>
          </a:p>
        </p:txBody>
      </p:sp>
      <p:pic>
        <p:nvPicPr>
          <p:cNvPr id="6" name="Picture 4" descr="Top Ranked Data Science Institute, Classroom Plus Online Training | Boston  Institute of Analytics">
            <a:extLst>
              <a:ext uri="{FF2B5EF4-FFF2-40B4-BE49-F238E27FC236}">
                <a16:creationId xmlns:a16="http://schemas.microsoft.com/office/drawing/2014/main" id="{BE15E373-BD74-9419-E2A0-7DA71A269D5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0" r="3112"/>
          <a:stretch/>
        </p:blipFill>
        <p:spPr bwMode="auto">
          <a:xfrm>
            <a:off x="9493777" y="6134459"/>
            <a:ext cx="2019339" cy="54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50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3" y="1709738"/>
            <a:ext cx="1083423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883" y="4589464"/>
            <a:ext cx="1083423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2" cy="6127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884" y="1659835"/>
            <a:ext cx="10834234" cy="4398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D952D3A-F51B-5DAF-C216-5E778E1AC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8885" y="6207305"/>
            <a:ext cx="7474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4" descr="Top Ranked Data Science Institute, Classroom Plus Online Training | Boston  Institute of Analytics">
            <a:extLst>
              <a:ext uri="{FF2B5EF4-FFF2-40B4-BE49-F238E27FC236}">
                <a16:creationId xmlns:a16="http://schemas.microsoft.com/office/drawing/2014/main" id="{BBE507AD-FC86-4C25-74B1-3F478428CF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r="3112"/>
          <a:stretch/>
        </p:blipFill>
        <p:spPr bwMode="auto">
          <a:xfrm>
            <a:off x="9493777" y="6115409"/>
            <a:ext cx="2019339" cy="54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17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74" r:id="rId5"/>
    <p:sldLayoutId id="2147483675" r:id="rId6"/>
    <p:sldLayoutId id="2147483677" r:id="rId7"/>
    <p:sldLayoutId id="2147483676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Nunit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Nunito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Nunito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Nunito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Nunito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Nunito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ostoninstituteofanalytics.org/cec/registratio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get-started-with-office-20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eskto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ostoninstituteofanalytics.org/terms-and-conditio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225F15-9B21-01FF-BD6D-D04F30F7A091}"/>
              </a:ext>
            </a:extLst>
          </p:cNvPr>
          <p:cNvSpPr/>
          <p:nvPr/>
        </p:nvSpPr>
        <p:spPr>
          <a:xfrm>
            <a:off x="0" y="2836656"/>
            <a:ext cx="12192000" cy="1001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Introduction Session</a:t>
            </a:r>
          </a:p>
        </p:txBody>
      </p:sp>
    </p:spTree>
    <p:extLst>
      <p:ext uri="{BB962C8B-B14F-4D97-AF65-F5344CB8AC3E}">
        <p14:creationId xmlns:p14="http://schemas.microsoft.com/office/powerpoint/2010/main" val="102433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2D8C-D4E1-0582-7BA9-0969218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1" y="2314574"/>
            <a:ext cx="10834234" cy="3898946"/>
          </a:xfrm>
        </p:spPr>
        <p:txBody>
          <a:bodyPr lIns="0" tIns="0" rIns="0" bIns="0" numCol="2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BFSI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Media &amp; Entertainment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Healthcare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Retail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Manufacturing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Telecommunications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Cybersecurity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Oil &amp; Gas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0E755-1D59-B5F7-9B2F-9A22527C5A70}"/>
              </a:ext>
            </a:extLst>
          </p:cNvPr>
          <p:cNvSpPr txBox="1"/>
          <p:nvPr/>
        </p:nvSpPr>
        <p:spPr>
          <a:xfrm>
            <a:off x="678881" y="1678478"/>
            <a:ext cx="10834233" cy="36933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latin typeface="Nunito"/>
              </a:rPr>
              <a:t>Top Industries Hiring Data Scientists in 2024</a:t>
            </a:r>
            <a:endParaRPr lang="en-US" sz="2400" b="1" dirty="0">
              <a:solidFill>
                <a:schemeClr val="tx1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40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0D3E4D-A98E-B27A-0CB0-040DFC359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rmAutofit lnSpcReduction="10000"/>
          </a:bodyPr>
          <a:lstStyle/>
          <a:p>
            <a:pPr marL="0" indent="0">
              <a:buNone/>
            </a:pPr>
            <a:r>
              <a:rPr lang="en-IN" sz="2200" b="1" dirty="0">
                <a:solidFill>
                  <a:schemeClr val="tx1"/>
                </a:solidFill>
              </a:rPr>
              <a:t>What is a resume?</a:t>
            </a:r>
          </a:p>
          <a:p>
            <a:pPr marL="0" indent="0">
              <a:buNone/>
            </a:pPr>
            <a:r>
              <a:rPr lang="en-US" sz="2200" dirty="0"/>
              <a:t>A resume is not just a Summary of your academics &amp; work history. A resume is an Advertisement  that helps you sell yourself to an Employer.</a:t>
            </a:r>
          </a:p>
          <a:p>
            <a:pPr marL="0" indent="0">
              <a:buNone/>
            </a:pPr>
            <a:endParaRPr lang="en-US" sz="2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</a:rPr>
              <a:t>Resume is a true depiction of your</a:t>
            </a:r>
          </a:p>
          <a:p>
            <a:r>
              <a:rPr lang="en-US" sz="2200" dirty="0"/>
              <a:t>Personality</a:t>
            </a:r>
          </a:p>
          <a:p>
            <a:r>
              <a:rPr lang="en-US" sz="2200" dirty="0"/>
              <a:t>Background</a:t>
            </a:r>
          </a:p>
          <a:p>
            <a:r>
              <a:rPr lang="en-US" sz="2200" dirty="0"/>
              <a:t>Capabilities</a:t>
            </a:r>
          </a:p>
          <a:p>
            <a:r>
              <a:rPr lang="en-US" sz="2200" dirty="0"/>
              <a:t>Accomplishments</a:t>
            </a:r>
          </a:p>
          <a:p>
            <a:r>
              <a:rPr lang="en-US" sz="2200" dirty="0"/>
              <a:t>How Organized you are</a:t>
            </a:r>
          </a:p>
          <a:p>
            <a:r>
              <a:rPr lang="en-US" sz="2200" dirty="0"/>
              <a:t>Your sense of quality</a:t>
            </a:r>
            <a:endParaRPr lang="en-IN" sz="22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22C8AA5-2C23-C0A1-E039-D9217F297DCC}"/>
              </a:ext>
            </a:extLst>
          </p:cNvPr>
          <p:cNvSpPr txBox="1">
            <a:spLocks/>
          </p:cNvSpPr>
          <p:nvPr/>
        </p:nvSpPr>
        <p:spPr>
          <a:xfrm>
            <a:off x="675664" y="627277"/>
            <a:ext cx="10834234" cy="6127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Nunito"/>
              </a:rPr>
              <a:t>Resume Building</a:t>
            </a:r>
          </a:p>
        </p:txBody>
      </p:sp>
    </p:spTree>
    <p:extLst>
      <p:ext uri="{BB962C8B-B14F-4D97-AF65-F5344CB8AC3E}">
        <p14:creationId xmlns:p14="http://schemas.microsoft.com/office/powerpoint/2010/main" val="406408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Essentials of a Trained &amp; Certified Data Scientist Resume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0D3E4D-A98E-B27A-0CB0-040DFC359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IN" sz="2200" dirty="0"/>
              <a:t>Name and contact information.</a:t>
            </a:r>
          </a:p>
          <a:p>
            <a:pPr marL="0" indent="0">
              <a:buNone/>
            </a:pPr>
            <a:r>
              <a:rPr lang="en-IN" sz="2200" dirty="0"/>
              <a:t>Career Objective</a:t>
            </a:r>
          </a:p>
          <a:p>
            <a:pPr marL="0" indent="0">
              <a:buNone/>
            </a:pPr>
            <a:r>
              <a:rPr lang="en-IN" sz="2200" dirty="0"/>
              <a:t>Work Experience</a:t>
            </a:r>
          </a:p>
          <a:p>
            <a:pPr marL="0" indent="0">
              <a:buNone/>
            </a:pPr>
            <a:r>
              <a:rPr lang="en-IN" sz="2200" dirty="0"/>
              <a:t>Projects</a:t>
            </a:r>
          </a:p>
          <a:p>
            <a:pPr marL="0" indent="0">
              <a:buNone/>
            </a:pPr>
            <a:r>
              <a:rPr lang="en-IN" sz="2200" dirty="0"/>
              <a:t>Skills</a:t>
            </a:r>
          </a:p>
          <a:p>
            <a:pPr marL="0" indent="0">
              <a:buNone/>
            </a:pPr>
            <a:r>
              <a:rPr lang="en-IN" sz="2200" dirty="0"/>
              <a:t>Education</a:t>
            </a:r>
          </a:p>
          <a:p>
            <a:pPr marL="0" indent="0">
              <a:buNone/>
            </a:pPr>
            <a:r>
              <a:rPr lang="en-IN" sz="2200" dirty="0"/>
              <a:t>Awards or Recognition</a:t>
            </a:r>
          </a:p>
        </p:txBody>
      </p:sp>
    </p:spTree>
    <p:extLst>
      <p:ext uri="{BB962C8B-B14F-4D97-AF65-F5344CB8AC3E}">
        <p14:creationId xmlns:p14="http://schemas.microsoft.com/office/powerpoint/2010/main" val="364542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LinkedIn Profile Building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0D3E4D-A98E-B27A-0CB0-040DFC359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2174990"/>
            <a:ext cx="10834234" cy="4398066"/>
          </a:xfrm>
        </p:spPr>
        <p:txBody>
          <a:bodyPr vert="horz" lIns="0" tIns="0" rIns="0" bIns="0" numCol="2" rtlCol="0" anchor="t">
            <a:normAutofit/>
          </a:bodyPr>
          <a:lstStyle/>
          <a:p>
            <a:r>
              <a:rPr lang="en-US" sz="2200" dirty="0"/>
              <a:t>Upload an appropriate photo</a:t>
            </a:r>
            <a:endParaRPr lang="en-US"/>
          </a:p>
          <a:p>
            <a:r>
              <a:rPr lang="en-US" sz="2200" dirty="0"/>
              <a:t>Write an informative but punchy profile headline.</a:t>
            </a:r>
          </a:p>
          <a:p>
            <a:r>
              <a:rPr lang="en-US" sz="2200" dirty="0"/>
              <a:t>Summary</a:t>
            </a:r>
          </a:p>
          <a:p>
            <a:r>
              <a:rPr lang="en-US" sz="2200" dirty="0"/>
              <a:t>Be smart about your experience.</a:t>
            </a:r>
          </a:p>
          <a:p>
            <a:r>
              <a:rPr lang="en-US" sz="2200" dirty="0"/>
              <a:t>Complete additional profile sections tailored to career starters</a:t>
            </a:r>
          </a:p>
          <a:p>
            <a:pPr lvl="1"/>
            <a:r>
              <a:rPr lang="en-US" sz="2000" dirty="0"/>
              <a:t>Volunteer Experience</a:t>
            </a:r>
          </a:p>
          <a:p>
            <a:pPr lvl="1"/>
            <a:r>
              <a:rPr lang="en-US" sz="2000" dirty="0"/>
              <a:t>Honors and Awards</a:t>
            </a:r>
          </a:p>
          <a:p>
            <a:r>
              <a:rPr lang="en-US" sz="2200" dirty="0"/>
              <a:t>Build a strong network</a:t>
            </a:r>
          </a:p>
          <a:p>
            <a:r>
              <a:rPr lang="en-US" sz="2200" dirty="0"/>
              <a:t>Claim your unique LinkedIn URL</a:t>
            </a:r>
          </a:p>
          <a:p>
            <a:r>
              <a:rPr lang="en-US" sz="2200" dirty="0"/>
              <a:t>Show don’t just tell: Share your work</a:t>
            </a:r>
          </a:p>
          <a:p>
            <a:r>
              <a:rPr lang="en-US" sz="2200" dirty="0"/>
              <a:t>Use keywords in adding skills you can be endorsed for and get a few recommendations</a:t>
            </a:r>
            <a:endParaRPr lang="en-IN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667FA9-ECB0-04CE-C1A8-A640874D8CF7}"/>
              </a:ext>
            </a:extLst>
          </p:cNvPr>
          <p:cNvSpPr txBox="1"/>
          <p:nvPr/>
        </p:nvSpPr>
        <p:spPr>
          <a:xfrm>
            <a:off x="672921" y="1397358"/>
            <a:ext cx="1083005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181717"/>
                </a:solidFill>
                <a:latin typeface="Nunito"/>
              </a:rPr>
              <a:t>LinkedIn tips for students &amp; fresh graduates</a:t>
            </a:r>
            <a:r>
              <a:rPr lang="en-US" sz="2200">
                <a:solidFill>
                  <a:srgbClr val="181717"/>
                </a:solidFill>
                <a:latin typeface="Nunito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57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Placement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0D3E4D-A98E-B27A-0CB0-040DFC359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 numCol="1">
            <a:normAutofit/>
          </a:bodyPr>
          <a:lstStyle/>
          <a:p>
            <a:r>
              <a:rPr lang="en-US" sz="2000" dirty="0"/>
              <a:t>Mandatory registration on CEC portal: </a:t>
            </a:r>
            <a:r>
              <a:rPr lang="en-US" sz="2000" dirty="0">
                <a:hlinkClick r:id="rId2"/>
              </a:rPr>
              <a:t>www.bostoninstituteofanalytics.org/cec/registration</a:t>
            </a:r>
            <a:endParaRPr lang="en-US" sz="2000" dirty="0"/>
          </a:p>
          <a:p>
            <a:r>
              <a:rPr lang="en-US" sz="2000" dirty="0"/>
              <a:t>Use correct BATCH ID provided by Campus Coordinator.</a:t>
            </a:r>
          </a:p>
          <a:p>
            <a:r>
              <a:rPr lang="en-US" sz="2000" dirty="0"/>
              <a:t>Upload resume in prescribed format.</a:t>
            </a:r>
          </a:p>
          <a:p>
            <a:r>
              <a:rPr lang="en-US" sz="2000" dirty="0"/>
              <a:t>Ensure accurate information on CEC portal; misleading info leads to disqualification.</a:t>
            </a:r>
          </a:p>
          <a:p>
            <a:r>
              <a:rPr lang="en-US" sz="2000" dirty="0"/>
              <a:t>Placement process: Receive email from Campus Coordinator, confirm application before deadline.</a:t>
            </a:r>
          </a:p>
          <a:p>
            <a:r>
              <a:rPr lang="en-US" sz="2000" dirty="0"/>
              <a:t>Shortlisted students proceed through Aptitude Test, Technical/Coding Test, HR Interview, Final Discussion.</a:t>
            </a:r>
          </a:p>
        </p:txBody>
      </p:sp>
    </p:spTree>
    <p:extLst>
      <p:ext uri="{BB962C8B-B14F-4D97-AF65-F5344CB8AC3E}">
        <p14:creationId xmlns:p14="http://schemas.microsoft.com/office/powerpoint/2010/main" val="165920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Placement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0D3E4D-A98E-B27A-0CB0-040DFC359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 numCol="1">
            <a:normAutofit/>
          </a:bodyPr>
          <a:lstStyle/>
          <a:p>
            <a:r>
              <a:rPr lang="en-US" sz="2000" dirty="0"/>
              <a:t>Rounds can be in-person or online; check emails regularly for updates.</a:t>
            </a:r>
          </a:p>
          <a:p>
            <a:r>
              <a:rPr lang="en-US" sz="2000" dirty="0"/>
              <a:t>Results, feedback, and corrective steps shared via email/phone.</a:t>
            </a:r>
          </a:p>
          <a:p>
            <a:r>
              <a:rPr lang="en-US" sz="2000" dirty="0"/>
              <a:t>Eligibility conditions: 75% attendance, submit Capstone Project, pay fees on time, attend all interviews/tests, follow Code of Conduct.</a:t>
            </a:r>
          </a:p>
          <a:p>
            <a:r>
              <a:rPr lang="en-US" sz="2000" dirty="0"/>
              <a:t>Attend interview prep sessions for better chances.</a:t>
            </a:r>
          </a:p>
          <a:p>
            <a:r>
              <a:rPr lang="en-US" sz="2000" dirty="0"/>
              <a:t>Formal dress code for all interviews, even video; share offer letter with the Institute.</a:t>
            </a:r>
          </a:p>
          <a:p>
            <a:r>
              <a:rPr lang="en-US" sz="2000" dirty="0"/>
              <a:t>No-shows lead to immediate debarment; no rescheduling of interviews/tests.</a:t>
            </a:r>
          </a:p>
          <a:p>
            <a:r>
              <a:rPr lang="en-US" sz="2000" dirty="0"/>
              <a:t>CEC assistance ends upon receiving the first offer letter</a:t>
            </a:r>
          </a:p>
        </p:txBody>
      </p:sp>
    </p:spTree>
    <p:extLst>
      <p:ext uri="{BB962C8B-B14F-4D97-AF65-F5344CB8AC3E}">
        <p14:creationId xmlns:p14="http://schemas.microsoft.com/office/powerpoint/2010/main" val="451985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7085-3A4E-8309-0470-31BF6FC9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Management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35ECC-7C37-B702-3D3B-1E669D81B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4" y="1741477"/>
            <a:ext cx="7210784" cy="4029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61E346-02D0-3553-4F1C-54A767C77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1741478"/>
            <a:ext cx="3726147" cy="4029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24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7085-3A4E-8309-0470-31BF6FC9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2CB56-F260-FEC8-0953-0F6D8007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3" y="1659835"/>
            <a:ext cx="10551092" cy="4398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LMS Course Components:</a:t>
            </a:r>
          </a:p>
          <a:p>
            <a:pPr marL="0" indent="0">
              <a:buNone/>
            </a:pPr>
            <a:endParaRPr lang="en-US" sz="1800" b="1" dirty="0"/>
          </a:p>
          <a:p>
            <a:pPr>
              <a:buFont typeface="+mj-lt"/>
              <a:buAutoNum type="arabicPeriod"/>
            </a:pPr>
            <a:r>
              <a:rPr lang="en-US" sz="1800" b="1" dirty="0"/>
              <a:t>Class Content: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Comprehensive lectures and study materials covering core topics in Data Science and AI.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Interactive modules to facilitate understanding of complex concepts.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Class Exercises: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Hands-on practice exercises to reinforce theoretical knowledge.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Real-world problem-solving scenarios to enhance practical skills.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Quizzes: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Regular quizzes to assess understanding and retention of course materials.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Instant feedback to help students identify areas for improvement.</a:t>
            </a: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467314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7085-3A4E-8309-0470-31BF6FC9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2CB56-F260-FEC8-0953-0F6D8007C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/>
              <a:t>LMS Course Components:</a:t>
            </a:r>
          </a:p>
          <a:p>
            <a:pPr marL="0" indent="0">
              <a:buNone/>
            </a:pPr>
            <a:r>
              <a:rPr lang="en-US" sz="1700" b="1" dirty="0"/>
              <a:t>4. Assignments:</a:t>
            </a:r>
            <a:endParaRPr lang="en-US" sz="1700" dirty="0"/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Detailed assignments designed to deepen knowledge and application of Data Science and AI concepts.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Projects that encourage critical thinking and problem-solving.</a:t>
            </a:r>
          </a:p>
          <a:p>
            <a:pPr marL="0" indent="0">
              <a:buNone/>
            </a:pPr>
            <a:r>
              <a:rPr lang="en-US" sz="1700" b="1" dirty="0"/>
              <a:t>5. Capstone Projects:</a:t>
            </a:r>
            <a:endParaRPr lang="en-US" sz="1700" dirty="0"/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Comprehensive projects that integrate and apply all learned skills.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Real-world problems requiring innovative and practical solutions.</a:t>
            </a:r>
          </a:p>
          <a:p>
            <a:pPr marL="0" indent="0">
              <a:buNone/>
            </a:pP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346875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7085-3A4E-8309-0470-31BF6FC9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2CB56-F260-FEC8-0953-0F6D8007C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LMS Access Instructions</a:t>
            </a:r>
          </a:p>
          <a:p>
            <a:pPr marL="0" indent="0">
              <a:buNone/>
            </a:pPr>
            <a:r>
              <a:rPr lang="en-US" sz="1700" b="1" dirty="0"/>
              <a:t>Email Notification:</a:t>
            </a:r>
            <a:endParaRPr lang="en-US" sz="1700" dirty="0"/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Students will receive an email notification once added to the batch.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This email contains a link to reset your password.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Click on the link in the email to reset your password and gain access to the LMS.</a:t>
            </a:r>
          </a:p>
          <a:p>
            <a:pPr marL="0" indent="0">
              <a:buNone/>
            </a:pPr>
            <a:r>
              <a:rPr lang="en-US" sz="1700" b="1" dirty="0"/>
              <a:t>Important Note:</a:t>
            </a:r>
            <a:endParaRPr lang="en-US" sz="1700" dirty="0"/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If you do not receive the email, please check your Spam/Junk Email folder.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If the email is not found in the Spam/Junk folder, contact your course coordinator for assistance.</a:t>
            </a:r>
          </a:p>
          <a:p>
            <a:pPr marL="0" indent="0">
              <a:buNone/>
            </a:pPr>
            <a:endParaRPr lang="en-IN" sz="1700" dirty="0"/>
          </a:p>
          <a:p>
            <a:pPr marL="0" indent="0">
              <a:buNone/>
            </a:pPr>
            <a:r>
              <a:rPr lang="en-US" sz="1700" b="1" dirty="0"/>
              <a:t>Certification Requirements: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Students must complete all above-mentioned components within the LMS.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Successful completion of all exercises, quizzes, assignments, and capstone projects is mandatory for certification.</a:t>
            </a:r>
          </a:p>
          <a:p>
            <a:pPr marL="0" indent="0">
              <a:buNone/>
            </a:pP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85328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53F5-3FF5-F820-B593-B4F4AF27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16F383-8E64-5EDF-F460-8E0584971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50" y="1386849"/>
            <a:ext cx="10833100" cy="4829812"/>
          </a:xfrm>
        </p:spPr>
        <p:txBody>
          <a:bodyPr vert="horz" lIns="0" tIns="0" rIns="0" bIns="0" numCol="2" spcCol="72000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latin typeface="Nunito"/>
              </a:rPr>
              <a:t>Overview of Data Science &amp; Artificial Intelligence Field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Nunito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Nunito"/>
              </a:rPr>
              <a:t>Roadmap of Course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Nunito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Nunito"/>
              </a:rPr>
              <a:t>Code of Conduct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Nunito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Nunito"/>
              </a:rPr>
              <a:t>Career Opportunities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Nunito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Nunito"/>
              </a:rPr>
              <a:t>Essentials of a Trained &amp; Certified Data Scientist Resume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Nunito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Nunito"/>
              </a:rPr>
              <a:t>LinkedIn Profile Building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Nunito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Nunito"/>
              </a:rPr>
              <a:t>Overview of Placement Process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Nunito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Nunito"/>
              </a:rPr>
              <a:t>Learning Management System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Nunito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Nunito"/>
              </a:rPr>
              <a:t>Software Installation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800013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System &amp; Software Requirements</a:t>
            </a:r>
          </a:p>
        </p:txBody>
      </p:sp>
      <p:pic>
        <p:nvPicPr>
          <p:cNvPr id="8" name="Picture 7" descr="The Value of Documenting Great Requirements">
            <a:extLst>
              <a:ext uri="{FF2B5EF4-FFF2-40B4-BE49-F238E27FC236}">
                <a16:creationId xmlns:a16="http://schemas.microsoft.com/office/drawing/2014/main" id="{BBA5C8FA-2C52-8346-C254-2BC46DB9A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1094" r="32887" b="912"/>
          <a:stretch/>
        </p:blipFill>
        <p:spPr bwMode="auto">
          <a:xfrm>
            <a:off x="5511801" y="1"/>
            <a:ext cx="6680199" cy="6858000"/>
          </a:xfrm>
          <a:custGeom>
            <a:avLst/>
            <a:gdLst>
              <a:gd name="connsiteX0" fmla="*/ 2560796 w 6680199"/>
              <a:gd name="connsiteY0" fmla="*/ 0 h 6858000"/>
              <a:gd name="connsiteX1" fmla="*/ 6680199 w 6680199"/>
              <a:gd name="connsiteY1" fmla="*/ 0 h 6858000"/>
              <a:gd name="connsiteX2" fmla="*/ 6680199 w 6680199"/>
              <a:gd name="connsiteY2" fmla="*/ 6858000 h 6858000"/>
              <a:gd name="connsiteX3" fmla="*/ 0 w 66801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199" h="6858000">
                <a:moveTo>
                  <a:pt x="2560796" y="0"/>
                </a:moveTo>
                <a:lnTo>
                  <a:pt x="6680199" y="0"/>
                </a:lnTo>
                <a:lnTo>
                  <a:pt x="6680199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C7C3E566-DEDE-6FFD-74AC-06F513AA092E}"/>
              </a:ext>
            </a:extLst>
          </p:cNvPr>
          <p:cNvSpPr/>
          <p:nvPr/>
        </p:nvSpPr>
        <p:spPr>
          <a:xfrm>
            <a:off x="5511800" y="1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630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&amp; Software Requirements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2D8C-D4E1-0582-7BA9-0969218AB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881" y="1659835"/>
            <a:ext cx="5097451" cy="4399442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System Requirements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RAM – 4 GB and above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Hard Disk Space – 250 GB and above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BEC3C9-3255-37F4-C677-7DC9516F1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514" y="1659835"/>
            <a:ext cx="5097600" cy="4399442"/>
          </a:xfr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Software Requirement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Microsoft Excel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Python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Anaconda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Git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MySQL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Microsoft Power BI Desktop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4153246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Microsoft Excel</a:t>
            </a:r>
          </a:p>
        </p:txBody>
      </p:sp>
      <p:pic>
        <p:nvPicPr>
          <p:cNvPr id="2" name="Picture 1" descr="microsoft-excel-logo.png">
            <a:extLst>
              <a:ext uri="{FF2B5EF4-FFF2-40B4-BE49-F238E27FC236}">
                <a16:creationId xmlns:a16="http://schemas.microsoft.com/office/drawing/2014/main" id="{17954E65-FC59-D618-FDCE-C5192D70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2" y="1768508"/>
            <a:ext cx="1205673" cy="1111516"/>
          </a:xfrm>
          <a:prstGeom prst="rect">
            <a:avLst/>
          </a:prstGeom>
        </p:spPr>
      </p:pic>
      <p:pic>
        <p:nvPicPr>
          <p:cNvPr id="5" name="Picture 4" descr="Microsoft Excel: Advanced Data Analysis and Visualisation - FutureLearn">
            <a:extLst>
              <a:ext uri="{FF2B5EF4-FFF2-40B4-BE49-F238E27FC236}">
                <a16:creationId xmlns:a16="http://schemas.microsoft.com/office/drawing/2014/main" id="{BC596AD3-DDBB-B3E6-9389-DA6F17AC2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6" r="9673"/>
          <a:stretch>
            <a:fillRect/>
          </a:stretch>
        </p:blipFill>
        <p:spPr bwMode="auto">
          <a:xfrm>
            <a:off x="5511802" y="2"/>
            <a:ext cx="6680199" cy="6857999"/>
          </a:xfrm>
          <a:custGeom>
            <a:avLst/>
            <a:gdLst>
              <a:gd name="connsiteX0" fmla="*/ 2560796 w 6680199"/>
              <a:gd name="connsiteY0" fmla="*/ 0 h 6857999"/>
              <a:gd name="connsiteX1" fmla="*/ 6680199 w 6680199"/>
              <a:gd name="connsiteY1" fmla="*/ 0 h 6857999"/>
              <a:gd name="connsiteX2" fmla="*/ 6680199 w 6680199"/>
              <a:gd name="connsiteY2" fmla="*/ 6857999 h 6857999"/>
              <a:gd name="connsiteX3" fmla="*/ 0 w 66801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199" h="6857999">
                <a:moveTo>
                  <a:pt x="2560796" y="0"/>
                </a:moveTo>
                <a:lnTo>
                  <a:pt x="6680199" y="0"/>
                </a:lnTo>
                <a:lnTo>
                  <a:pt x="6680199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F6EB0618-BC6C-FDC4-3A96-0AFE2F44A983}"/>
              </a:ext>
            </a:extLst>
          </p:cNvPr>
          <p:cNvSpPr/>
          <p:nvPr/>
        </p:nvSpPr>
        <p:spPr>
          <a:xfrm>
            <a:off x="5511800" y="1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69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Microsoft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What is Microsoft Excel?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Microsoft Excel is a spreadsheet program that allows you to organize, analyze, and visualize data.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endParaRPr lang="en-US" sz="21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How to Install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Visit the official Microsoft Office website: </a:t>
            </a:r>
            <a:r>
              <a:rPr lang="en-US" sz="22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Office.</a:t>
            </a:r>
            <a:endParaRPr lang="en-US" sz="22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Choose the edition you want (Microsoft Office or Microsoft 365) based on your needs and budget.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Click the </a:t>
            </a:r>
            <a:r>
              <a:rPr lang="en-US" sz="2200" b="1" dirty="0">
                <a:solidFill>
                  <a:schemeClr val="tx1"/>
                </a:solidFill>
              </a:rPr>
              <a:t>"Buy Now"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chemeClr val="tx1"/>
                </a:solidFill>
              </a:rPr>
              <a:t>"Subscribe" </a:t>
            </a:r>
            <a:r>
              <a:rPr lang="en-US" sz="2200" dirty="0"/>
              <a:t>button and follow the on-screen instructions.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Once purchased, you will be able to download and install Microsoft Excel.</a:t>
            </a:r>
          </a:p>
        </p:txBody>
      </p:sp>
    </p:spTree>
    <p:extLst>
      <p:ext uri="{BB962C8B-B14F-4D97-AF65-F5344CB8AC3E}">
        <p14:creationId xmlns:p14="http://schemas.microsoft.com/office/powerpoint/2010/main" val="543948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Python</a:t>
            </a:r>
          </a:p>
        </p:txBody>
      </p:sp>
      <p:pic>
        <p:nvPicPr>
          <p:cNvPr id="6" name="Picture 5" descr="python-logo.png">
            <a:extLst>
              <a:ext uri="{FF2B5EF4-FFF2-40B4-BE49-F238E27FC236}">
                <a16:creationId xmlns:a16="http://schemas.microsoft.com/office/drawing/2014/main" id="{A1E119A4-3124-72F8-3B74-1F4E44E61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9874" r="77378" b="16161"/>
          <a:stretch/>
        </p:blipFill>
        <p:spPr>
          <a:xfrm>
            <a:off x="690632" y="1720248"/>
            <a:ext cx="1229608" cy="1208036"/>
          </a:xfrm>
          <a:prstGeom prst="rect">
            <a:avLst/>
          </a:prstGeom>
        </p:spPr>
      </p:pic>
      <p:pic>
        <p:nvPicPr>
          <p:cNvPr id="8" name="Picture 7" descr="How to Master Python: A Tutorial | Udacity">
            <a:extLst>
              <a:ext uri="{FF2B5EF4-FFF2-40B4-BE49-F238E27FC236}">
                <a16:creationId xmlns:a16="http://schemas.microsoft.com/office/drawing/2014/main" id="{3FCECFA1-D9F3-3FDA-30E1-26C179EE6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r="24006"/>
          <a:stretch/>
        </p:blipFill>
        <p:spPr bwMode="auto">
          <a:xfrm>
            <a:off x="5511800" y="1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F556E7D7-AFA7-61D5-CDA2-2BF96D347320}"/>
              </a:ext>
            </a:extLst>
          </p:cNvPr>
          <p:cNvSpPr/>
          <p:nvPr/>
        </p:nvSpPr>
        <p:spPr>
          <a:xfrm>
            <a:off x="5511800" y="1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88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Nunito"/>
              </a:rPr>
              <a:t>What is Python?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Python is a versatile and popular programming language used for a wide range of applications, including web development, data analysis, and automation.</a:t>
            </a:r>
            <a:endParaRPr lang="en-US" sz="21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How to Install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Visit the official Python website: </a:t>
            </a:r>
            <a:r>
              <a:rPr lang="en-US" sz="2200" dirty="0">
                <a:solidFill>
                  <a:schemeClr val="tx1"/>
                </a:solidFill>
                <a:hlinkClick r:id="rId3"/>
              </a:rPr>
              <a:t>Python Downloads.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Download the latest version of Python for your operating system (Windows, macOS, or Linux). You should see a button with </a:t>
            </a:r>
            <a:r>
              <a:rPr lang="en-US" sz="2200" b="1" dirty="0">
                <a:solidFill>
                  <a:schemeClr val="tx1"/>
                </a:solidFill>
              </a:rPr>
              <a:t>"Download Python."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Run the downloaded installer.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During installation, make sure to check the box that says "Add Python </a:t>
            </a:r>
            <a:r>
              <a:rPr lang="en-US" sz="2200" dirty="0" err="1"/>
              <a:t>x.x</a:t>
            </a:r>
            <a:r>
              <a:rPr lang="en-US" sz="2200" dirty="0"/>
              <a:t> to PATH" to make it easier to use Python from the command line.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Follow the installation wizard's instructions to complete the installation</a:t>
            </a:r>
          </a:p>
        </p:txBody>
      </p:sp>
    </p:spTree>
    <p:extLst>
      <p:ext uri="{BB962C8B-B14F-4D97-AF65-F5344CB8AC3E}">
        <p14:creationId xmlns:p14="http://schemas.microsoft.com/office/powerpoint/2010/main" val="168905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Python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C2069A-8674-5228-1897-DF4323560338}"/>
              </a:ext>
            </a:extLst>
          </p:cNvPr>
          <p:cNvGrpSpPr/>
          <p:nvPr/>
        </p:nvGrpSpPr>
        <p:grpSpPr>
          <a:xfrm>
            <a:off x="4445000" y="1265849"/>
            <a:ext cx="7068115" cy="4129868"/>
            <a:chOff x="1725982" y="987430"/>
            <a:chExt cx="8736506" cy="5104702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AD5F705-53BA-0E8B-22C5-295E0D342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63" r="4120" b="5845"/>
            <a:stretch/>
          </p:blipFill>
          <p:spPr>
            <a:xfrm>
              <a:off x="1725982" y="987430"/>
              <a:ext cx="8736506" cy="51047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B08EF2-13CF-1054-71AD-337F97361AFC}"/>
                </a:ext>
              </a:extLst>
            </p:cNvPr>
            <p:cNvSpPr/>
            <p:nvPr/>
          </p:nvSpPr>
          <p:spPr>
            <a:xfrm>
              <a:off x="5365531" y="2885090"/>
              <a:ext cx="1529254" cy="65689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python-logo.png">
            <a:extLst>
              <a:ext uri="{FF2B5EF4-FFF2-40B4-BE49-F238E27FC236}">
                <a16:creationId xmlns:a16="http://schemas.microsoft.com/office/drawing/2014/main" id="{E581D36B-FD35-60DD-5B17-234792807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" t="9874" r="77378" b="16161"/>
          <a:stretch/>
        </p:blipFill>
        <p:spPr>
          <a:xfrm>
            <a:off x="690632" y="1720248"/>
            <a:ext cx="1229608" cy="12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37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9D30B0-1F78-8B2D-24A3-4A5A2C79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0" y="2605583"/>
            <a:ext cx="5313721" cy="3287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F669C9-1C0B-0172-1CC5-2C85786F94CB}"/>
              </a:ext>
            </a:extLst>
          </p:cNvPr>
          <p:cNvGrpSpPr/>
          <p:nvPr/>
        </p:nvGrpSpPr>
        <p:grpSpPr>
          <a:xfrm>
            <a:off x="678882" y="1622841"/>
            <a:ext cx="5308688" cy="3287215"/>
            <a:chOff x="352098" y="2014646"/>
            <a:chExt cx="5544206" cy="3433051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4034347-3FC5-A86A-9725-991CF43C1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098" y="2014646"/>
              <a:ext cx="5544206" cy="34330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56667D-773E-8B89-B6AA-8A1CE4525C79}"/>
                </a:ext>
              </a:extLst>
            </p:cNvPr>
            <p:cNvSpPr/>
            <p:nvPr/>
          </p:nvSpPr>
          <p:spPr>
            <a:xfrm>
              <a:off x="1912883" y="3168869"/>
              <a:ext cx="3358054" cy="8125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2E757A-A04B-7BC4-E170-0271C6365DEC}"/>
                </a:ext>
              </a:extLst>
            </p:cNvPr>
            <p:cNvSpPr/>
            <p:nvPr/>
          </p:nvSpPr>
          <p:spPr>
            <a:xfrm>
              <a:off x="1847850" y="5118100"/>
              <a:ext cx="1701800" cy="2413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8385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sz="5400" dirty="0"/>
              <a:t>Anaconda Navigator</a:t>
            </a:r>
          </a:p>
        </p:txBody>
      </p:sp>
      <p:pic>
        <p:nvPicPr>
          <p:cNvPr id="2" name="Picture 1" descr="Anaconda (Python distribution) - Wikipedia">
            <a:extLst>
              <a:ext uri="{FF2B5EF4-FFF2-40B4-BE49-F238E27FC236}">
                <a16:creationId xmlns:a16="http://schemas.microsoft.com/office/drawing/2014/main" id="{22BC0224-906C-2DBC-F423-78EB89C26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00" r="34819" b="37000"/>
          <a:stretch/>
        </p:blipFill>
        <p:spPr>
          <a:xfrm>
            <a:off x="678883" y="1277342"/>
            <a:ext cx="1417322" cy="1434368"/>
          </a:xfrm>
          <a:prstGeom prst="rect">
            <a:avLst/>
          </a:prstGeom>
        </p:spPr>
      </p:pic>
      <p:pic>
        <p:nvPicPr>
          <p:cNvPr id="6" name="Picture 5" descr="Platform | Anaconda">
            <a:extLst>
              <a:ext uri="{FF2B5EF4-FFF2-40B4-BE49-F238E27FC236}">
                <a16:creationId xmlns:a16="http://schemas.microsoft.com/office/drawing/2014/main" id="{05905B34-C4E3-6C2D-BD4A-9035C42D5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20054" r="12221" b="4388"/>
          <a:stretch/>
        </p:blipFill>
        <p:spPr bwMode="auto">
          <a:xfrm>
            <a:off x="5511800" y="-6349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B90CD2F9-45DC-6884-F3F8-A073ECB44C52}"/>
              </a:ext>
            </a:extLst>
          </p:cNvPr>
          <p:cNvSpPr/>
          <p:nvPr/>
        </p:nvSpPr>
        <p:spPr>
          <a:xfrm>
            <a:off x="5511800" y="0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08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Anaconda Navigator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What is Anaconda?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Anaconda is a Python distribution that includes popular data science libraries and tools, making it great for data analysis and machine learning.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How to Install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Visit the Anaconda download page: </a:t>
            </a:r>
            <a:r>
              <a:rPr lang="en-US" sz="2200" dirty="0">
                <a:solidFill>
                  <a:schemeClr val="tx1"/>
                </a:solidFill>
                <a:hlinkClick r:id="rId3"/>
              </a:rPr>
              <a:t>Anaconda Download.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Choose the "Anaconda Individual Edition" based on your operating system (Windows, macOS, or Linux).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Download the Anaconda installer.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Run the installer and follow the installation instructions. You can accept the default settings</a:t>
            </a:r>
          </a:p>
        </p:txBody>
      </p:sp>
    </p:spTree>
    <p:extLst>
      <p:ext uri="{BB962C8B-B14F-4D97-AF65-F5344CB8AC3E}">
        <p14:creationId xmlns:p14="http://schemas.microsoft.com/office/powerpoint/2010/main" val="217953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Overview of Data Science &amp; Artificial Intelligence Field</a:t>
            </a:r>
          </a:p>
        </p:txBody>
      </p:sp>
      <p:pic>
        <p:nvPicPr>
          <p:cNvPr id="8" name="Picture 7" descr="The Value of Documenting Great Requirements">
            <a:extLst>
              <a:ext uri="{FF2B5EF4-FFF2-40B4-BE49-F238E27FC236}">
                <a16:creationId xmlns:a16="http://schemas.microsoft.com/office/drawing/2014/main" id="{BBA5C8FA-2C52-8346-C254-2BC46DB9A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1094" r="32887" b="912"/>
          <a:stretch/>
        </p:blipFill>
        <p:spPr bwMode="auto">
          <a:xfrm>
            <a:off x="5511801" y="1"/>
            <a:ext cx="6680199" cy="6858000"/>
          </a:xfrm>
          <a:custGeom>
            <a:avLst/>
            <a:gdLst>
              <a:gd name="connsiteX0" fmla="*/ 2560796 w 6680199"/>
              <a:gd name="connsiteY0" fmla="*/ 0 h 6858000"/>
              <a:gd name="connsiteX1" fmla="*/ 6680199 w 6680199"/>
              <a:gd name="connsiteY1" fmla="*/ 0 h 6858000"/>
              <a:gd name="connsiteX2" fmla="*/ 6680199 w 6680199"/>
              <a:gd name="connsiteY2" fmla="*/ 6858000 h 6858000"/>
              <a:gd name="connsiteX3" fmla="*/ 0 w 66801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199" h="6858000">
                <a:moveTo>
                  <a:pt x="2560796" y="0"/>
                </a:moveTo>
                <a:lnTo>
                  <a:pt x="6680199" y="0"/>
                </a:lnTo>
                <a:lnTo>
                  <a:pt x="6680199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C7C3E566-DEDE-6FFD-74AC-06F513AA092E}"/>
              </a:ext>
            </a:extLst>
          </p:cNvPr>
          <p:cNvSpPr/>
          <p:nvPr/>
        </p:nvSpPr>
        <p:spPr>
          <a:xfrm>
            <a:off x="5511800" y="1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221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77F5D-A65C-4DCA-CAAA-0FDC79CE7C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Installation of Anaconda (1 of 6)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AACC2-B065-71CA-9922-46B2118F4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0" tIns="0" rIns="0" bIns="0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</a:rPr>
              <a:t>Installation of Anaconda (2 of 6)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7BBC38-95D0-E6C9-6BC4-C03692CE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1" y="2311400"/>
            <a:ext cx="5321964" cy="2984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E2D6E2-27C7-6029-431D-831503A3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2311400"/>
            <a:ext cx="5257153" cy="3650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3912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77F5D-A65C-4DCA-CAAA-0FDC79CE7C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Installation of Anaconda (3 of 6)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AACC2-B065-71CA-9922-46B2118F4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0" tIns="0" rIns="0" bIns="0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</a:rPr>
              <a:t>Installation of Anaconda (4 of 6)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F81E78-ED8E-DCE2-E396-7B46A5BD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26" y="2311400"/>
            <a:ext cx="5359874" cy="3259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DECC76-2F80-1600-674F-3EC62DFA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21" y="2311400"/>
            <a:ext cx="5257153" cy="3231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8837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77F5D-A65C-4DCA-CAAA-0FDC79CE7C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Installation of Anaconda (5 of 6)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AACC2-B065-71CA-9922-46B2118F4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0" tIns="0" rIns="0" bIns="0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</a:rPr>
              <a:t>Installation of Anaconda (6 of 6)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F7949-6DA6-DE73-415B-3DC293C2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1" y="2256152"/>
            <a:ext cx="5312640" cy="3998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1CDC7F-51AE-49D7-A215-DFA1CF78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2256152"/>
            <a:ext cx="5340915" cy="3027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3004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sz="5400" dirty="0"/>
              <a:t>Git &amp; GitHub</a:t>
            </a:r>
          </a:p>
        </p:txBody>
      </p:sp>
      <p:pic>
        <p:nvPicPr>
          <p:cNvPr id="3" name="Picture 2" descr="Git - Logo Downloads">
            <a:extLst>
              <a:ext uri="{FF2B5EF4-FFF2-40B4-BE49-F238E27FC236}">
                <a16:creationId xmlns:a16="http://schemas.microsoft.com/office/drawing/2014/main" id="{4802142F-DFFA-02B1-7C2F-8590523FCF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883" y="1422400"/>
            <a:ext cx="1404950" cy="1404950"/>
          </a:xfrm>
          <a:prstGeom prst="rect">
            <a:avLst/>
          </a:prstGeom>
        </p:spPr>
      </p:pic>
      <p:pic>
        <p:nvPicPr>
          <p:cNvPr id="7" name="Picture 6" descr="Github Logo - Free social media icons">
            <a:extLst>
              <a:ext uri="{FF2B5EF4-FFF2-40B4-BE49-F238E27FC236}">
                <a16:creationId xmlns:a16="http://schemas.microsoft.com/office/drawing/2014/main" id="{C6494B52-2476-23FE-CB75-9E2EFDFF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84" y="1439384"/>
            <a:ext cx="1378516" cy="1370982"/>
          </a:xfrm>
          <a:prstGeom prst="rect">
            <a:avLst/>
          </a:prstGeom>
        </p:spPr>
      </p:pic>
      <p:pic>
        <p:nvPicPr>
          <p:cNvPr id="9" name="Picture 8" descr="GitHub Content Domain Blocked India ACT Fibernet Broadband Bengaluru">
            <a:extLst>
              <a:ext uri="{FF2B5EF4-FFF2-40B4-BE49-F238E27FC236}">
                <a16:creationId xmlns:a16="http://schemas.microsoft.com/office/drawing/2014/main" id="{759EB8E6-0BFE-C507-A51E-6DDEC1BCB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1186" r="20674"/>
          <a:stretch>
            <a:fillRect/>
          </a:stretch>
        </p:blipFill>
        <p:spPr bwMode="auto">
          <a:xfrm>
            <a:off x="5511800" y="0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759C0D7E-FBC8-317B-1427-6CEE30F3A2EE}"/>
              </a:ext>
            </a:extLst>
          </p:cNvPr>
          <p:cNvSpPr/>
          <p:nvPr/>
        </p:nvSpPr>
        <p:spPr>
          <a:xfrm>
            <a:off x="5511800" y="0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395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77F5D-A65C-4DCA-CAAA-0FDC79CE7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Git is a version control system.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Git helps you keep track of code changes.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Git is used to collaborate on code.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Download &amp; Install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hlinkClick r:id="rId2"/>
              </a:rPr>
              <a:t>https://git-scm.com/downloads</a:t>
            </a:r>
            <a:endParaRPr lang="en-US" sz="2200" dirty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7FD504-66FD-AD72-03D1-29BEBD549C44}"/>
              </a:ext>
            </a:extLst>
          </p:cNvPr>
          <p:cNvGrpSpPr/>
          <p:nvPr/>
        </p:nvGrpSpPr>
        <p:grpSpPr>
          <a:xfrm>
            <a:off x="6391188" y="2416909"/>
            <a:ext cx="5121930" cy="2883919"/>
            <a:chOff x="4913586" y="1595217"/>
            <a:chExt cx="7015662" cy="3950191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A469FF4-2E27-E3E4-F7F3-B5AEC3702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97" r="-76" b="129"/>
            <a:stretch/>
          </p:blipFill>
          <p:spPr>
            <a:xfrm>
              <a:off x="4913586" y="1595217"/>
              <a:ext cx="7015662" cy="39501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727DCD-8DFA-11B5-0889-F260BBBD9FDD}"/>
                </a:ext>
              </a:extLst>
            </p:cNvPr>
            <p:cNvSpPr/>
            <p:nvPr/>
          </p:nvSpPr>
          <p:spPr>
            <a:xfrm>
              <a:off x="7204841" y="2727434"/>
              <a:ext cx="1749972" cy="7252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621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94C4E3-0E41-AFDE-8F5D-71E0C12F19C9}"/>
              </a:ext>
            </a:extLst>
          </p:cNvPr>
          <p:cNvGrpSpPr/>
          <p:nvPr/>
        </p:nvGrpSpPr>
        <p:grpSpPr>
          <a:xfrm>
            <a:off x="727825" y="1579598"/>
            <a:ext cx="5111916" cy="4103780"/>
            <a:chOff x="693284" y="2202241"/>
            <a:chExt cx="5410499" cy="4343480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F07B01F-45C8-8991-9D9C-17E983AE4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11" t="5406" r="776" b="146"/>
            <a:stretch/>
          </p:blipFill>
          <p:spPr>
            <a:xfrm>
              <a:off x="693284" y="2202241"/>
              <a:ext cx="5410499" cy="43434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52C861-9A82-8A5E-3C1D-2605D6E0313B}"/>
                </a:ext>
              </a:extLst>
            </p:cNvPr>
            <p:cNvSpPr/>
            <p:nvPr/>
          </p:nvSpPr>
          <p:spPr>
            <a:xfrm>
              <a:off x="3513420" y="2394705"/>
              <a:ext cx="2057400" cy="4233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E75D35-ADDD-496E-BBE8-84A908F57BC6}"/>
                </a:ext>
              </a:extLst>
            </p:cNvPr>
            <p:cNvSpPr/>
            <p:nvPr/>
          </p:nvSpPr>
          <p:spPr>
            <a:xfrm>
              <a:off x="863355" y="3461504"/>
              <a:ext cx="1098550" cy="182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F6A07C-0677-A25A-B903-C12463C5A2B5}"/>
              </a:ext>
            </a:extLst>
          </p:cNvPr>
          <p:cNvGrpSpPr/>
          <p:nvPr/>
        </p:nvGrpSpPr>
        <p:grpSpPr>
          <a:xfrm>
            <a:off x="6270080" y="1589206"/>
            <a:ext cx="5243034" cy="4084564"/>
            <a:chOff x="6159487" y="2168801"/>
            <a:chExt cx="5585399" cy="4351282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CDD06CC-9181-49DB-4A68-E77EF9AB2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9487" y="2168801"/>
              <a:ext cx="5585399" cy="43512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4D015D-D708-9185-2CAB-6C2E896B64F3}"/>
                </a:ext>
              </a:extLst>
            </p:cNvPr>
            <p:cNvSpPr/>
            <p:nvPr/>
          </p:nvSpPr>
          <p:spPr>
            <a:xfrm>
              <a:off x="9753599" y="6086530"/>
              <a:ext cx="965201" cy="3626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5050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C594CF-0BC2-96A7-1B03-8C06C1A195FE}"/>
              </a:ext>
            </a:extLst>
          </p:cNvPr>
          <p:cNvGrpSpPr/>
          <p:nvPr/>
        </p:nvGrpSpPr>
        <p:grpSpPr>
          <a:xfrm>
            <a:off x="678881" y="1589207"/>
            <a:ext cx="5291973" cy="4136313"/>
            <a:chOff x="268438" y="1368972"/>
            <a:chExt cx="5569634" cy="4353339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1019C89-C14E-D15A-F7C3-03BABCEDF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438" y="1368972"/>
              <a:ext cx="5569634" cy="43533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CF9BF7-BB0A-AA69-B650-D8C01C71C054}"/>
                </a:ext>
              </a:extLst>
            </p:cNvPr>
            <p:cNvSpPr/>
            <p:nvPr/>
          </p:nvSpPr>
          <p:spPr>
            <a:xfrm>
              <a:off x="3886199" y="5295900"/>
              <a:ext cx="914401" cy="3426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B45A63-45AB-FC69-5E61-905B8846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40" y="1589206"/>
            <a:ext cx="5291973" cy="41363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1480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sz="5400" dirty="0"/>
              <a:t>MySQL</a:t>
            </a:r>
          </a:p>
        </p:txBody>
      </p:sp>
      <p:pic>
        <p:nvPicPr>
          <p:cNvPr id="2" name="Picture 1" descr="MySQL-Logo.png">
            <a:extLst>
              <a:ext uri="{FF2B5EF4-FFF2-40B4-BE49-F238E27FC236}">
                <a16:creationId xmlns:a16="http://schemas.microsoft.com/office/drawing/2014/main" id="{1A6A5026-1727-97B2-B837-37D567E8D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0" r="4888"/>
          <a:stretch/>
        </p:blipFill>
        <p:spPr>
          <a:xfrm>
            <a:off x="678882" y="1701991"/>
            <a:ext cx="1696328" cy="1221571"/>
          </a:xfrm>
          <a:prstGeom prst="rect">
            <a:avLst/>
          </a:prstGeom>
        </p:spPr>
      </p:pic>
      <p:pic>
        <p:nvPicPr>
          <p:cNvPr id="6" name="Picture 5" descr="What Is MySQL? (Definition, vs SQL, How It Works) | Built In">
            <a:extLst>
              <a:ext uri="{FF2B5EF4-FFF2-40B4-BE49-F238E27FC236}">
                <a16:creationId xmlns:a16="http://schemas.microsoft.com/office/drawing/2014/main" id="{605CBE1C-D41D-E14A-6755-F65D43CF4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9" t="368" r="37068" b="368"/>
          <a:stretch/>
        </p:blipFill>
        <p:spPr bwMode="auto">
          <a:xfrm>
            <a:off x="5511800" y="0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919A244-6CF5-59FE-A61F-42B8659600E9}"/>
              </a:ext>
            </a:extLst>
          </p:cNvPr>
          <p:cNvSpPr/>
          <p:nvPr/>
        </p:nvSpPr>
        <p:spPr>
          <a:xfrm>
            <a:off x="5511800" y="0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03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What is MySQL?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MySQL is a relational database management system used to store and manage data.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How to Install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Go to the official MySQL website:</a:t>
            </a:r>
            <a:r>
              <a:rPr lang="en-US" sz="2200" dirty="0">
                <a:hlinkClick r:id="rId3"/>
              </a:rPr>
              <a:t> </a:t>
            </a:r>
            <a:r>
              <a:rPr lang="en-US" sz="2200" dirty="0">
                <a:solidFill>
                  <a:schemeClr val="tx1"/>
                </a:solidFill>
                <a:hlinkClick r:id="rId3"/>
              </a:rPr>
              <a:t>MySQL Downloads.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Choose the appropriate MySQL Community Server version for your operating system.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Download the installer.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Run the installer and follow the installation instructions. You'll set a root password during the installation process</a:t>
            </a:r>
          </a:p>
        </p:txBody>
      </p:sp>
    </p:spTree>
    <p:extLst>
      <p:ext uri="{BB962C8B-B14F-4D97-AF65-F5344CB8AC3E}">
        <p14:creationId xmlns:p14="http://schemas.microsoft.com/office/powerpoint/2010/main" val="2351114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77D574-3FF4-8BC7-EA91-ECFB55F5EE08}"/>
              </a:ext>
            </a:extLst>
          </p:cNvPr>
          <p:cNvGrpSpPr/>
          <p:nvPr/>
        </p:nvGrpSpPr>
        <p:grpSpPr>
          <a:xfrm>
            <a:off x="678881" y="1618157"/>
            <a:ext cx="5476592" cy="4216121"/>
            <a:chOff x="162682" y="1498440"/>
            <a:chExt cx="5785943" cy="4355561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8EA9873-86CC-8131-DC8F-3EE956514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682" y="1498440"/>
              <a:ext cx="5785943" cy="43555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DDBE3B-88CB-4539-F8C4-C7396A21C53F}"/>
                </a:ext>
              </a:extLst>
            </p:cNvPr>
            <p:cNvSpPr/>
            <p:nvPr/>
          </p:nvSpPr>
          <p:spPr>
            <a:xfrm>
              <a:off x="709448" y="5171090"/>
              <a:ext cx="2144110" cy="425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2D2104-8E80-25DE-810D-91449DC0C41B}"/>
              </a:ext>
            </a:extLst>
          </p:cNvPr>
          <p:cNvGrpSpPr/>
          <p:nvPr/>
        </p:nvGrpSpPr>
        <p:grpSpPr>
          <a:xfrm>
            <a:off x="6386015" y="1618157"/>
            <a:ext cx="5127099" cy="4358980"/>
            <a:chOff x="6379779" y="1496848"/>
            <a:chExt cx="5344509" cy="4363543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D9F3F91-D904-EB81-4346-0B533C27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9779" y="1496848"/>
              <a:ext cx="5344509" cy="43635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FAB073-1654-AA1D-BFF9-C0C6E2EFCE67}"/>
                </a:ext>
              </a:extLst>
            </p:cNvPr>
            <p:cNvSpPr/>
            <p:nvPr/>
          </p:nvSpPr>
          <p:spPr>
            <a:xfrm>
              <a:off x="6616262" y="4172607"/>
              <a:ext cx="4903075" cy="8986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25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Data Science &amp; Artificial Intelligence Field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2D8C-D4E1-0582-7BA9-0969218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Welcome to the world of Data Science and Artificial Intelligence (AI)! This course offers a comprehensive understanding of these transformative fields, covering definitions, historical context, key components, applications, challenges, and future prospects.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Overview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Interdisciplinary Fields: </a:t>
            </a:r>
            <a:r>
              <a:rPr lang="en-US" sz="2000" dirty="0"/>
              <a:t>Data Science and AI are pivotal in technology and data-driven decision-making, providing a blend of scientific methods and intelligent system</a:t>
            </a:r>
            <a:r>
              <a:rPr lang="en-US" sz="2200" dirty="0"/>
              <a:t>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Definitions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Data Science: </a:t>
            </a:r>
            <a:r>
              <a:rPr lang="en-US" sz="2000" dirty="0"/>
              <a:t>Involves scientific methods to extract insights from structured and unstructured data, covering data collection, cleaning, analysis, modeling, and visualization.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Artificial Intelligence: </a:t>
            </a:r>
            <a:r>
              <a:rPr lang="en-US" sz="2000" dirty="0"/>
              <a:t>Encompasses machine learning, deep learning, natural language processing, and computer vision to create intelligent machines</a:t>
            </a:r>
          </a:p>
        </p:txBody>
      </p:sp>
    </p:spTree>
    <p:extLst>
      <p:ext uri="{BB962C8B-B14F-4D97-AF65-F5344CB8AC3E}">
        <p14:creationId xmlns:p14="http://schemas.microsoft.com/office/powerpoint/2010/main" val="1384898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914B06-3791-E70E-A8CF-6619DB3638F3}"/>
              </a:ext>
            </a:extLst>
          </p:cNvPr>
          <p:cNvGrpSpPr/>
          <p:nvPr/>
        </p:nvGrpSpPr>
        <p:grpSpPr>
          <a:xfrm>
            <a:off x="678881" y="1618157"/>
            <a:ext cx="5119753" cy="4254993"/>
            <a:chOff x="210206" y="1296289"/>
            <a:chExt cx="5486400" cy="4559710"/>
          </a:xfrm>
        </p:grpSpPr>
        <p:pic>
          <p:nvPicPr>
            <p:cNvPr id="5" name="Picture 4" descr="A screenshot of a login page&#10;&#10;Description automatically generated">
              <a:extLst>
                <a:ext uri="{FF2B5EF4-FFF2-40B4-BE49-F238E27FC236}">
                  <a16:creationId xmlns:a16="http://schemas.microsoft.com/office/drawing/2014/main" id="{211A7250-28DB-885F-9C6B-F10DE481D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206" y="1296289"/>
              <a:ext cx="5486400" cy="45597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6E0E5E-EADB-D4D7-EABB-684DE2D4146F}"/>
                </a:ext>
              </a:extLst>
            </p:cNvPr>
            <p:cNvSpPr/>
            <p:nvPr/>
          </p:nvSpPr>
          <p:spPr>
            <a:xfrm>
              <a:off x="541283" y="5480369"/>
              <a:ext cx="2412123" cy="348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DA93C6-563A-9E69-5DFF-C3D44E78101D}"/>
              </a:ext>
            </a:extLst>
          </p:cNvPr>
          <p:cNvGrpSpPr/>
          <p:nvPr/>
        </p:nvGrpSpPr>
        <p:grpSpPr>
          <a:xfrm>
            <a:off x="6032952" y="1618157"/>
            <a:ext cx="5480162" cy="4128314"/>
            <a:chOff x="6032938" y="1295861"/>
            <a:chExt cx="6053958" cy="4560566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FB8DD16-7F20-12BF-1FA3-1C716E474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2938" y="1295861"/>
              <a:ext cx="6053958" cy="45605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3CED61-2750-BD62-162E-83DDA548CF24}"/>
                </a:ext>
              </a:extLst>
            </p:cNvPr>
            <p:cNvSpPr/>
            <p:nvPr/>
          </p:nvSpPr>
          <p:spPr>
            <a:xfrm>
              <a:off x="10604938" y="5522080"/>
              <a:ext cx="693682" cy="2772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9931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E9AC66-61CA-8187-EA0D-EDAA93F06B97}"/>
              </a:ext>
            </a:extLst>
          </p:cNvPr>
          <p:cNvGrpSpPr/>
          <p:nvPr/>
        </p:nvGrpSpPr>
        <p:grpSpPr>
          <a:xfrm>
            <a:off x="678881" y="1618158"/>
            <a:ext cx="5242417" cy="4039998"/>
            <a:chOff x="162911" y="1400965"/>
            <a:chExt cx="5770177" cy="4339849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AE4FEE4-B6F2-3D2C-3BD6-4277679D8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911" y="1400965"/>
              <a:ext cx="5770177" cy="4339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565CBF-27A7-AAA5-DED7-30E6E8C53B21}"/>
                </a:ext>
              </a:extLst>
            </p:cNvPr>
            <p:cNvSpPr/>
            <p:nvPr/>
          </p:nvSpPr>
          <p:spPr>
            <a:xfrm>
              <a:off x="1971040" y="2590800"/>
              <a:ext cx="3783370" cy="2489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7FB330-9388-0819-CB11-101CFB87F4C6}"/>
              </a:ext>
            </a:extLst>
          </p:cNvPr>
          <p:cNvGrpSpPr/>
          <p:nvPr/>
        </p:nvGrpSpPr>
        <p:grpSpPr>
          <a:xfrm>
            <a:off x="6140946" y="1618158"/>
            <a:ext cx="5372168" cy="4046662"/>
            <a:chOff x="6269420" y="1406220"/>
            <a:chExt cx="5754413" cy="4334593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E596104-E47C-E76B-323A-816D99258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9420" y="1406220"/>
              <a:ext cx="5754413" cy="433459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85E3D9-C03F-8C21-B335-F6ACDE96BDCE}"/>
                </a:ext>
              </a:extLst>
            </p:cNvPr>
            <p:cNvSpPr/>
            <p:nvPr/>
          </p:nvSpPr>
          <p:spPr>
            <a:xfrm>
              <a:off x="6269420" y="2984500"/>
              <a:ext cx="1597571" cy="245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D42CF2-CB6B-9A1E-8A95-AA086F9313B6}"/>
                </a:ext>
              </a:extLst>
            </p:cNvPr>
            <p:cNvSpPr/>
            <p:nvPr/>
          </p:nvSpPr>
          <p:spPr>
            <a:xfrm>
              <a:off x="10604938" y="5412827"/>
              <a:ext cx="676896" cy="2785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483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sz="5400" dirty="0"/>
              <a:t>Microsoft Power BI Desktop</a:t>
            </a:r>
          </a:p>
        </p:txBody>
      </p:sp>
      <p:pic>
        <p:nvPicPr>
          <p:cNvPr id="3" name="Picture 2" descr="powerBI-Logo.png">
            <a:extLst>
              <a:ext uri="{FF2B5EF4-FFF2-40B4-BE49-F238E27FC236}">
                <a16:creationId xmlns:a16="http://schemas.microsoft.com/office/drawing/2014/main" id="{3FA9837B-787A-C38E-457A-AC73AE620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685" b="578"/>
          <a:stretch/>
        </p:blipFill>
        <p:spPr>
          <a:xfrm>
            <a:off x="678881" y="1326473"/>
            <a:ext cx="1406397" cy="1362914"/>
          </a:xfrm>
          <a:prstGeom prst="rect">
            <a:avLst/>
          </a:prstGeom>
        </p:spPr>
      </p:pic>
      <p:pic>
        <p:nvPicPr>
          <p:cNvPr id="9" name="Picture 8" descr="MS Power BI Hacks: The Ultimate Guide - Red Level">
            <a:extLst>
              <a:ext uri="{FF2B5EF4-FFF2-40B4-BE49-F238E27FC236}">
                <a16:creationId xmlns:a16="http://schemas.microsoft.com/office/drawing/2014/main" id="{32D10E45-7E92-27AB-B028-ADBCB858A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6" t="4399" r="20887" b="4230"/>
          <a:stretch>
            <a:fillRect/>
          </a:stretch>
        </p:blipFill>
        <p:spPr bwMode="auto">
          <a:xfrm>
            <a:off x="5511800" y="0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C8F57F97-6DDB-F0C0-84C3-99D2E295B9F0}"/>
              </a:ext>
            </a:extLst>
          </p:cNvPr>
          <p:cNvSpPr/>
          <p:nvPr/>
        </p:nvSpPr>
        <p:spPr>
          <a:xfrm>
            <a:off x="5511800" y="0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6278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Microsoft Power BI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What is Power BI Desktop?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Power BI Desktop is a free tool for creating interactive visualizations and reports.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How to Install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Visit the Microsoft Power BI Desktop download page: </a:t>
            </a:r>
            <a:r>
              <a:rPr lang="en-US" sz="2200" dirty="0">
                <a:solidFill>
                  <a:schemeClr val="tx1"/>
                </a:solidFill>
                <a:hlinkClick r:id="rId3"/>
              </a:rPr>
              <a:t>Power BI Desktop.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Click on the "Download free" button to download the installer.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Run the installer and follow the installation instructions. The installation process is straightforward.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If you don’t have Microsoft Store, download from the official Microsoft Website: </a:t>
            </a:r>
            <a:r>
              <a:rPr lang="en-US" sz="2200" dirty="0">
                <a:solidFill>
                  <a:schemeClr val="tx1"/>
                </a:solidFill>
                <a:hlinkClick r:id="rId3"/>
              </a:rPr>
              <a:t>Microsoft Power BI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14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A9F0F76-C371-1066-E30C-260FB8D59FD6}"/>
              </a:ext>
            </a:extLst>
          </p:cNvPr>
          <p:cNvGrpSpPr/>
          <p:nvPr/>
        </p:nvGrpSpPr>
        <p:grpSpPr>
          <a:xfrm>
            <a:off x="1721005" y="1425928"/>
            <a:ext cx="8749990" cy="4566040"/>
            <a:chOff x="1429406" y="1201004"/>
            <a:chExt cx="9427778" cy="4897425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CD2A179-8C35-A2DF-2E0D-6FA10786F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406" y="1201004"/>
              <a:ext cx="9427778" cy="48974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A0197C-4075-9D2D-DE2D-28265B85AFE9}"/>
                </a:ext>
              </a:extLst>
            </p:cNvPr>
            <p:cNvSpPr/>
            <p:nvPr/>
          </p:nvSpPr>
          <p:spPr>
            <a:xfrm>
              <a:off x="4634302" y="2378586"/>
              <a:ext cx="3149921" cy="2926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F48D01-64CD-81EF-2E9B-3C5203F518F1}"/>
                </a:ext>
              </a:extLst>
            </p:cNvPr>
            <p:cNvSpPr/>
            <p:nvPr/>
          </p:nvSpPr>
          <p:spPr>
            <a:xfrm>
              <a:off x="1599821" y="1456123"/>
              <a:ext cx="1071963" cy="3404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D5EF75D9-EA30-8376-561F-9E8904C6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9148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5EF75D9-EA30-8376-561F-9E8904C6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AF87D1-394E-9B79-7B65-6C665F6A65A2}"/>
              </a:ext>
            </a:extLst>
          </p:cNvPr>
          <p:cNvGrpSpPr/>
          <p:nvPr/>
        </p:nvGrpSpPr>
        <p:grpSpPr>
          <a:xfrm>
            <a:off x="1721005" y="1446803"/>
            <a:ext cx="8749990" cy="4545166"/>
            <a:chOff x="1471448" y="1096820"/>
            <a:chExt cx="9517116" cy="4906097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03B139B-F82F-ACE6-657F-5A2FEAB3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1448" y="1096820"/>
              <a:ext cx="9517116" cy="49060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86F21A-31EB-B359-DDFA-987B2EEC21E0}"/>
                </a:ext>
              </a:extLst>
            </p:cNvPr>
            <p:cNvSpPr/>
            <p:nvPr/>
          </p:nvSpPr>
          <p:spPr>
            <a:xfrm>
              <a:off x="2254468" y="3605049"/>
              <a:ext cx="1497723" cy="4834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7916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7844F-298E-4890-096C-08ED7FF6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3" y="1994526"/>
            <a:ext cx="5975917" cy="2856250"/>
          </a:xfrm>
        </p:spPr>
        <p:txBody>
          <a:bodyPr anchor="ctr" anchorCtr="0">
            <a:noAutofit/>
          </a:bodyPr>
          <a:lstStyle/>
          <a:p>
            <a:r>
              <a:rPr lang="en-US" sz="5400" dirty="0"/>
              <a:t>Tableau</a:t>
            </a:r>
          </a:p>
        </p:txBody>
      </p:sp>
      <p:pic>
        <p:nvPicPr>
          <p:cNvPr id="2" name="Picture 1" descr="Tableau-Logo.png">
            <a:extLst>
              <a:ext uri="{FF2B5EF4-FFF2-40B4-BE49-F238E27FC236}">
                <a16:creationId xmlns:a16="http://schemas.microsoft.com/office/drawing/2014/main" id="{6CA0C1AE-DE1A-10A7-E9B6-BB6ED4FE6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" t="23125" r="75482" b="23437"/>
          <a:stretch/>
        </p:blipFill>
        <p:spPr>
          <a:xfrm>
            <a:off x="678881" y="1251448"/>
            <a:ext cx="1473304" cy="1817081"/>
          </a:xfrm>
          <a:prstGeom prst="rect">
            <a:avLst/>
          </a:prstGeom>
        </p:spPr>
      </p:pic>
      <p:pic>
        <p:nvPicPr>
          <p:cNvPr id="10" name="Picture 9" descr="4 Steps to Big Data Analytics with Tableau and Treasure Data - Treasure  Data Blog">
            <a:extLst>
              <a:ext uri="{FF2B5EF4-FFF2-40B4-BE49-F238E27FC236}">
                <a16:creationId xmlns:a16="http://schemas.microsoft.com/office/drawing/2014/main" id="{ECA40153-6B80-C427-6B5D-E4E823331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t="1379" r="14578" b="1379"/>
          <a:stretch>
            <a:fillRect/>
          </a:stretch>
        </p:blipFill>
        <p:spPr bwMode="auto">
          <a:xfrm>
            <a:off x="5511800" y="0"/>
            <a:ext cx="6680200" cy="6858000"/>
          </a:xfrm>
          <a:custGeom>
            <a:avLst/>
            <a:gdLst>
              <a:gd name="connsiteX0" fmla="*/ 2560797 w 6680200"/>
              <a:gd name="connsiteY0" fmla="*/ 0 h 6858000"/>
              <a:gd name="connsiteX1" fmla="*/ 6680200 w 6680200"/>
              <a:gd name="connsiteY1" fmla="*/ 0 h 6858000"/>
              <a:gd name="connsiteX2" fmla="*/ 6680200 w 6680200"/>
              <a:gd name="connsiteY2" fmla="*/ 6858000 h 6858000"/>
              <a:gd name="connsiteX3" fmla="*/ 0 w 6680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0200" h="6858000">
                <a:moveTo>
                  <a:pt x="2560797" y="0"/>
                </a:moveTo>
                <a:lnTo>
                  <a:pt x="6680200" y="0"/>
                </a:lnTo>
                <a:lnTo>
                  <a:pt x="66802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781F1371-4A3A-3A5F-0033-BB1DAEEB9B4A}"/>
              </a:ext>
            </a:extLst>
          </p:cNvPr>
          <p:cNvSpPr/>
          <p:nvPr/>
        </p:nvSpPr>
        <p:spPr>
          <a:xfrm>
            <a:off x="5511800" y="1"/>
            <a:ext cx="6680200" cy="6858000"/>
          </a:xfrm>
          <a:custGeom>
            <a:avLst/>
            <a:gdLst>
              <a:gd name="connsiteX0" fmla="*/ 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0 w 6692900"/>
              <a:gd name="connsiteY4" fmla="*/ 0 h 6858000"/>
              <a:gd name="connsiteX0" fmla="*/ 2425700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425700 w 6692900"/>
              <a:gd name="connsiteY4" fmla="*/ 0 h 6858000"/>
              <a:gd name="connsiteX0" fmla="*/ 2565665 w 6692900"/>
              <a:gd name="connsiteY0" fmla="*/ 0 h 6858000"/>
              <a:gd name="connsiteX1" fmla="*/ 6692900 w 6692900"/>
              <a:gd name="connsiteY1" fmla="*/ 0 h 6858000"/>
              <a:gd name="connsiteX2" fmla="*/ 6692900 w 6692900"/>
              <a:gd name="connsiteY2" fmla="*/ 6858000 h 6858000"/>
              <a:gd name="connsiteX3" fmla="*/ 0 w 6692900"/>
              <a:gd name="connsiteY3" fmla="*/ 6858000 h 6858000"/>
              <a:gd name="connsiteX4" fmla="*/ 2565665 w 66929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900" h="6858000">
                <a:moveTo>
                  <a:pt x="2565665" y="0"/>
                </a:moveTo>
                <a:lnTo>
                  <a:pt x="6692900" y="0"/>
                </a:lnTo>
                <a:lnTo>
                  <a:pt x="6692900" y="6858000"/>
                </a:lnTo>
                <a:lnTo>
                  <a:pt x="0" y="6858000"/>
                </a:lnTo>
                <a:lnTo>
                  <a:pt x="2565665" y="0"/>
                </a:lnTo>
                <a:close/>
              </a:path>
            </a:pathLst>
          </a:custGeom>
          <a:solidFill>
            <a:schemeClr val="bg2">
              <a:lumMod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7731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4" y="603666"/>
            <a:ext cx="10834234" cy="612775"/>
          </a:xfrm>
        </p:spPr>
        <p:txBody>
          <a:bodyPr>
            <a:normAutofit/>
          </a:bodyPr>
          <a:lstStyle/>
          <a:p>
            <a:r>
              <a:rPr lang="en-US" dirty="0"/>
              <a:t>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5AD4-0781-CC2B-3C73-6153A5FDF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What is Tableau?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Tableau is a data visualization tool used for creating interactive and shareable dashboards.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How to Install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Tableau offers a free trial version. Visit the Tableau download page: </a:t>
            </a:r>
            <a:r>
              <a:rPr lang="en-US" sz="2200" dirty="0">
                <a:hlinkClick r:id="rId3"/>
              </a:rPr>
              <a:t>Tableau.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Click on the </a:t>
            </a:r>
            <a:r>
              <a:rPr lang="en-US" sz="2200" b="1" dirty="0">
                <a:solidFill>
                  <a:schemeClr val="tx1"/>
                </a:solidFill>
              </a:rPr>
              <a:t>"Product"--&gt; "Tableau Desktop" </a:t>
            </a:r>
            <a:r>
              <a:rPr lang="en-US" sz="2200" dirty="0"/>
              <a:t>button.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/>
              <a:t>Follow the on-screen instructions to download and install Tableau. Note that you may need to provide some personal information during the trial registration.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200" dirty="0">
                <a:latin typeface="Nunito"/>
              </a:rPr>
              <a:t>Tableau gives 14 days trial period, hence install this 2-3 days before Tableau Session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936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5EF75D9-EA30-8376-561F-9E8904C6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68165E-D06E-DC52-F856-EC34BC266C8D}"/>
              </a:ext>
            </a:extLst>
          </p:cNvPr>
          <p:cNvGrpSpPr/>
          <p:nvPr/>
        </p:nvGrpSpPr>
        <p:grpSpPr>
          <a:xfrm>
            <a:off x="1721005" y="1436885"/>
            <a:ext cx="8749990" cy="4566040"/>
            <a:chOff x="1677313" y="1168944"/>
            <a:chExt cx="8837375" cy="4979107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103A178-DE58-1E8B-0904-FD7AC901C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94" r="-63" b="160"/>
            <a:stretch/>
          </p:blipFill>
          <p:spPr>
            <a:xfrm>
              <a:off x="1677313" y="1168944"/>
              <a:ext cx="8837375" cy="49791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CFA152-55AA-420F-6608-7359E8BB92B7}"/>
                </a:ext>
              </a:extLst>
            </p:cNvPr>
            <p:cNvSpPr/>
            <p:nvPr/>
          </p:nvSpPr>
          <p:spPr>
            <a:xfrm>
              <a:off x="2796112" y="3119681"/>
              <a:ext cx="918934" cy="2770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064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8208DC-BF46-2A8A-8D8B-2F3372900B44}"/>
              </a:ext>
            </a:extLst>
          </p:cNvPr>
          <p:cNvGrpSpPr/>
          <p:nvPr/>
        </p:nvGrpSpPr>
        <p:grpSpPr>
          <a:xfrm>
            <a:off x="678881" y="1618158"/>
            <a:ext cx="4185219" cy="4496416"/>
            <a:chOff x="404649" y="1494192"/>
            <a:chExt cx="4335517" cy="465789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69E0FED-ABEC-4FA9-4E7A-D74CBC709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49" y="1494192"/>
              <a:ext cx="4335517" cy="46578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EF0ED1-1C45-BE27-67C7-4541FE62439C}"/>
                </a:ext>
              </a:extLst>
            </p:cNvPr>
            <p:cNvSpPr/>
            <p:nvPr/>
          </p:nvSpPr>
          <p:spPr>
            <a:xfrm>
              <a:off x="1308537" y="5197366"/>
              <a:ext cx="1434662" cy="5044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615FB9-1B78-E2A0-CF52-C7B3E5578AF7}"/>
              </a:ext>
            </a:extLst>
          </p:cNvPr>
          <p:cNvGrpSpPr/>
          <p:nvPr/>
        </p:nvGrpSpPr>
        <p:grpSpPr>
          <a:xfrm>
            <a:off x="6565900" y="1618158"/>
            <a:ext cx="4947214" cy="4348154"/>
            <a:chOff x="5544206" y="1230643"/>
            <a:chExt cx="6311460" cy="5547203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45EBDDF-70BD-A45D-AA54-1A7C793A1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4206" y="1230643"/>
              <a:ext cx="6311460" cy="55213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9A0D04-1C57-A227-9C7B-EE8BA86950A7}"/>
                </a:ext>
              </a:extLst>
            </p:cNvPr>
            <p:cNvSpPr/>
            <p:nvPr/>
          </p:nvSpPr>
          <p:spPr>
            <a:xfrm>
              <a:off x="7472855" y="2517228"/>
              <a:ext cx="2538248" cy="35945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65561D-D80D-8F1F-739A-C26B7A16A422}"/>
                </a:ext>
              </a:extLst>
            </p:cNvPr>
            <p:cNvSpPr/>
            <p:nvPr/>
          </p:nvSpPr>
          <p:spPr>
            <a:xfrm>
              <a:off x="8119108" y="6478850"/>
              <a:ext cx="1202998" cy="2989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872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2D8C-D4E1-0582-7BA9-0969218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Nunito"/>
              </a:rPr>
              <a:t>Historical Context</a:t>
            </a:r>
            <a:endParaRPr lang="en-US" sz="24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Understand the origins, from AI pioneers like Alan Turing to the emergence of Data Science in the 21st century.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1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Key Components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tx1"/>
                </a:solidFill>
              </a:rPr>
              <a:t>Data Science</a:t>
            </a:r>
            <a:r>
              <a:rPr lang="en-US" sz="2000" dirty="0"/>
              <a:t>: Equips you with essentials like data collection, preprocessing, analysis, modeling, and visualization, using Python, R, statistical techniques, and machine learning algorithms.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tx1"/>
                </a:solidFill>
                <a:latin typeface="Nunito"/>
              </a:rPr>
              <a:t>Artificial Intelligence: </a:t>
            </a:r>
            <a:r>
              <a:rPr lang="en-US" sz="2000" dirty="0">
                <a:latin typeface="Nunito"/>
              </a:rPr>
              <a:t>Introduces machine learning techniques, deep learning, natural language processing, and computer vision, along with practical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76802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DBBFEC-17D0-1D96-6CDC-0E5B94EF077B}"/>
              </a:ext>
            </a:extLst>
          </p:cNvPr>
          <p:cNvSpPr/>
          <p:nvPr/>
        </p:nvSpPr>
        <p:spPr>
          <a:xfrm>
            <a:off x="0" y="2587172"/>
            <a:ext cx="12192000" cy="1765300"/>
          </a:xfrm>
          <a:prstGeom prst="rect">
            <a:avLst/>
          </a:prstGeom>
          <a:solidFill>
            <a:schemeClr val="bg2">
              <a:lumMod val="10000"/>
              <a:alpha val="6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Thank You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243837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2D8C-D4E1-0582-7BA9-0969218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Application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Explore real-world applications across industries, showcasing the impact of Data Science and AI in areas like business, healthcare, autonomous vehicles, and virtual assistants.</a:t>
            </a:r>
            <a:endParaRPr lang="en-US" sz="1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Challenges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Understand challenges related to data quality, privacy, bias in AI algorithms, and ethical concerns for making informed decisions.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Future Directions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Discuss future prospects, including automation, decision support systems, transparency in AI, ethical considerations, and the pursuit of Artificial General Intelligence (AGI).</a:t>
            </a:r>
          </a:p>
        </p:txBody>
      </p:sp>
    </p:spTree>
    <p:extLst>
      <p:ext uri="{BB962C8B-B14F-4D97-AF65-F5344CB8AC3E}">
        <p14:creationId xmlns:p14="http://schemas.microsoft.com/office/powerpoint/2010/main" val="2173820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280B-E40E-9645-CB0F-E590C6AB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"/>
              </a:rPr>
              <a:t>Course Roadmap</a:t>
            </a:r>
            <a:endParaRPr lang="en-US" dirty="0"/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636C16A4-56D4-3037-479B-4B8B1B349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23" r="3878" b="-111"/>
          <a:stretch/>
        </p:blipFill>
        <p:spPr>
          <a:xfrm>
            <a:off x="679175" y="1218159"/>
            <a:ext cx="10846334" cy="4861789"/>
          </a:xfrm>
        </p:spPr>
      </p:pic>
    </p:spTree>
    <p:extLst>
      <p:ext uri="{BB962C8B-B14F-4D97-AF65-F5344CB8AC3E}">
        <p14:creationId xmlns:p14="http://schemas.microsoft.com/office/powerpoint/2010/main" val="287500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of Conduct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2D8C-D4E1-0582-7BA9-0969218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/>
                </a:solidFill>
              </a:rPr>
              <a:t>In order to be eligible for 100% Placement Assistance, ALL of the below conditions must be met: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Must have 75% ATTENDANCE in all technical training sessions, soft skills sessions, aptitude prep sessions, mock interviews (technical and HR), interview preparatory sessions, and guest/industry sessions organized by the CEC.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Must have submitted the Capstone Project as per the timelines and scored a MINIMUM OF A OR B GRADE in the Capstone Project Presentation conducted by THE INSTITUTE Head Office.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Must have paid the entire fee in time.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Must have appeared for all the Interview and Test opportunities presented/offered.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Must have followed BIA® Student Code of Conduct and Terms &amp; Conditions.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hlinkClick r:id="rId2"/>
              </a:rPr>
              <a:t>https://www.bostoninstituteofanalytics.org/terms-and-conditions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909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A2E58-FEC9-D54D-ACC0-E7CEEF5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Career Opportunities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2D8C-D4E1-0582-7BA9-0969218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84" y="2579913"/>
            <a:ext cx="10834234" cy="3477987"/>
          </a:xfrm>
        </p:spPr>
        <p:txBody>
          <a:bodyPr lIns="0" tIns="0" rIns="0" bIns="0" numCol="2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Data Scientist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Business Analyst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Data Analyst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Python Developer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Tableau Developer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Power BI Developer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Machine Learning Engineer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AI &amp; ML Engineer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Data Visualization Analyst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NLP Engineer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Computer Vision Engineer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AI Ethics Consultant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Research Scientist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Data Science and AI Educator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0E755-1D59-B5F7-9B2F-9A22527C5A70}"/>
              </a:ext>
            </a:extLst>
          </p:cNvPr>
          <p:cNvSpPr txBox="1"/>
          <p:nvPr/>
        </p:nvSpPr>
        <p:spPr>
          <a:xfrm>
            <a:off x="678881" y="1678478"/>
            <a:ext cx="10834233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Nunito" pitchFamily="2" charset="0"/>
              </a:rPr>
              <a:t>Data Science Roles for Trained &amp; Certified Data Science &amp; Artificial Intelligence Freshers</a:t>
            </a:r>
          </a:p>
        </p:txBody>
      </p:sp>
    </p:spTree>
    <p:extLst>
      <p:ext uri="{BB962C8B-B14F-4D97-AF65-F5344CB8AC3E}">
        <p14:creationId xmlns:p14="http://schemas.microsoft.com/office/powerpoint/2010/main" val="2170063831"/>
      </p:ext>
    </p:extLst>
  </p:cSld>
  <p:clrMapOvr>
    <a:masterClrMapping/>
  </p:clrMapOvr>
</p:sld>
</file>

<file path=ppt/theme/theme1.xml><?xml version="1.0" encoding="utf-8"?>
<a:theme xmlns:a="http://schemas.openxmlformats.org/drawingml/2006/main" name="BIA Template">
  <a:themeElements>
    <a:clrScheme name="Custom 4">
      <a:dk1>
        <a:srgbClr val="161A3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44546A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2437</TotalTime>
  <Words>1834</Words>
  <Application>Microsoft Office PowerPoint</Application>
  <PresentationFormat>Widescreen</PresentationFormat>
  <Paragraphs>258</Paragraphs>
  <Slides>50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BIA Template</vt:lpstr>
      <vt:lpstr>PowerPoint Presentation</vt:lpstr>
      <vt:lpstr>Agenda</vt:lpstr>
      <vt:lpstr>Overview of Data Science &amp; Artificial Intelligence Field</vt:lpstr>
      <vt:lpstr>Overview of Data Science &amp; Artificial Intelligence Field</vt:lpstr>
      <vt:lpstr>Cont…</vt:lpstr>
      <vt:lpstr>Cont…</vt:lpstr>
      <vt:lpstr>Course Roadmap</vt:lpstr>
      <vt:lpstr>Code of Conduct</vt:lpstr>
      <vt:lpstr>Career Opportunities</vt:lpstr>
      <vt:lpstr>Cont…</vt:lpstr>
      <vt:lpstr>PowerPoint Presentation</vt:lpstr>
      <vt:lpstr>Essentials of a Trained &amp; Certified Data Scientist Resume</vt:lpstr>
      <vt:lpstr>LinkedIn Profile Building</vt:lpstr>
      <vt:lpstr>Overview of Placement Process</vt:lpstr>
      <vt:lpstr>Overview of Placement Process</vt:lpstr>
      <vt:lpstr>Learning Management System</vt:lpstr>
      <vt:lpstr>Learning Management System</vt:lpstr>
      <vt:lpstr>Learning Management System</vt:lpstr>
      <vt:lpstr>Learning Management System</vt:lpstr>
      <vt:lpstr>System &amp; Software Requirements</vt:lpstr>
      <vt:lpstr>System &amp; Software Requirements</vt:lpstr>
      <vt:lpstr>Microsoft Excel</vt:lpstr>
      <vt:lpstr>Microsoft Excel</vt:lpstr>
      <vt:lpstr>Python</vt:lpstr>
      <vt:lpstr>Python</vt:lpstr>
      <vt:lpstr>Python</vt:lpstr>
      <vt:lpstr>Cont…</vt:lpstr>
      <vt:lpstr>Anaconda Navigator</vt:lpstr>
      <vt:lpstr>Anaconda Navigator</vt:lpstr>
      <vt:lpstr>Cont…</vt:lpstr>
      <vt:lpstr>Cont…</vt:lpstr>
      <vt:lpstr>Cont…</vt:lpstr>
      <vt:lpstr>Git &amp; GitHub</vt:lpstr>
      <vt:lpstr>Cont…</vt:lpstr>
      <vt:lpstr>Cont…</vt:lpstr>
      <vt:lpstr>Cont…</vt:lpstr>
      <vt:lpstr>MySQL</vt:lpstr>
      <vt:lpstr>MySQL</vt:lpstr>
      <vt:lpstr>Cont…</vt:lpstr>
      <vt:lpstr>Cont…</vt:lpstr>
      <vt:lpstr>Cont…</vt:lpstr>
      <vt:lpstr>Microsoft Power BI Desktop</vt:lpstr>
      <vt:lpstr>Microsoft Power BI Desktop</vt:lpstr>
      <vt:lpstr>Cont…</vt:lpstr>
      <vt:lpstr>Cont…</vt:lpstr>
      <vt:lpstr>Tableau</vt:lpstr>
      <vt:lpstr>Tableau</vt:lpstr>
      <vt:lpstr>Cont…</vt:lpstr>
      <vt:lpstr>Cont…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Shah</dc:creator>
  <cp:lastModifiedBy>Suraj Chopade</cp:lastModifiedBy>
  <cp:revision>1734</cp:revision>
  <dcterms:created xsi:type="dcterms:W3CDTF">2020-12-23T13:36:00Z</dcterms:created>
  <dcterms:modified xsi:type="dcterms:W3CDTF">2024-11-04T07:41:07Z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0B547D39C558497AB25C6414A889D07D</vt:lpwstr>
  </property>
  <property fmtid="{D5CDD505-2E9C-101B-9397-08002B2CF9AE}" pid="3" name="KSOProductBuildVer">
    <vt:lpwstr>1033-11.2.0.11306</vt:lpwstr>
  </property>
</Properties>
</file>